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89" r:id="rId5"/>
    <p:sldId id="287" r:id="rId6"/>
    <p:sldId id="259" r:id="rId7"/>
    <p:sldId id="275" r:id="rId8"/>
    <p:sldId id="260" r:id="rId9"/>
    <p:sldId id="263" r:id="rId10"/>
    <p:sldId id="262" r:id="rId11"/>
    <p:sldId id="264" r:id="rId12"/>
    <p:sldId id="265" r:id="rId13"/>
    <p:sldId id="267" r:id="rId14"/>
    <p:sldId id="268" r:id="rId15"/>
    <p:sldId id="285" r:id="rId16"/>
    <p:sldId id="282" r:id="rId17"/>
    <p:sldId id="281" r:id="rId18"/>
    <p:sldId id="279" r:id="rId19"/>
    <p:sldId id="283" r:id="rId20"/>
    <p:sldId id="286" r:id="rId21"/>
    <p:sldId id="280" r:id="rId22"/>
    <p:sldId id="276" r:id="rId23"/>
    <p:sldId id="288" r:id="rId24"/>
    <p:sldId id="272" r:id="rId25"/>
    <p:sldId id="278" r:id="rId26"/>
    <p:sldId id="271" r:id="rId27"/>
    <p:sldId id="273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ko Hong" initials="PH" lastIdx="1" clrIdx="0">
    <p:extLst>
      <p:ext uri="{19B8F6BF-5375-455C-9EA6-DF929625EA0E}">
        <p15:presenceInfo xmlns:p15="http://schemas.microsoft.com/office/powerpoint/2012/main" userId="018b9a3fd6979a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5AFAD-06B8-BD2B-F792-8493D9004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E75AB3-EC7E-D8CE-CC8B-7E75FF704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BE2C50-64FB-8578-E241-C8DA624F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C00868-1F52-FF9D-1DC7-1D0A4F22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96E90B-D8CB-6F0A-6E22-A7A1DCBA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00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D5AB6-99EF-45CB-AEE7-58B905EB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CB51C1-4DB0-BA1D-0709-5AD17CF04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C57A53-D16A-F742-8233-FD8F5C20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C4AFE4-A5BF-B705-1E8B-2C8ED9570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3756E3-79E3-A438-A3E9-FAF0A5AF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97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2233B3-FC50-8632-AEB1-308D70F73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2C06FD6-9711-FD30-844D-B5A5D18F4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34E173-0FFD-2164-3C29-819F869E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152A4-8335-3266-A659-CB607E22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D74AFC-3C10-4482-F34A-68D9602A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41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7FF89-68B2-57D1-29A8-FACF57E0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C940A-F1B1-3AA8-E021-EDD6095D2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729EE6-4931-8CFE-CF0A-978E78F5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2E2BF9-0570-8AA6-5D59-FD129C02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94C0E6-34B1-CEC8-9FDF-AE6028EE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49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609CA-614F-B808-9FC6-76719673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7B7C72-CB82-23AF-5368-0C6BE9B03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C0FA1C-1D1A-956D-FA97-216ECDB8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AAAC7-E33F-6EC9-0A34-519D51EAC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F0BCD3-C941-B202-0B90-2714EFDC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24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5EEBD-82D6-9D37-A2D8-716750F5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E5D232-B03F-C98A-F6C4-65BBD5AA2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68A7D9-3201-0DB5-48DA-DA8F83594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300779-5B57-3386-107A-132B3719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1F38EB-30F2-CA3C-B55D-72EF601B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574A1A-70DE-9FC9-EDE5-90EDA71E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03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936EA-DF1B-76A1-AF3F-4565DD72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97025-0659-D823-D3F4-8B3EB8349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6CBEAD-D567-0FC6-C1ED-817CE11E8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AE0AD17-87E5-017B-0EF2-6B4871118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BA67DE-CB2F-7352-6575-0F72AB606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1E633A-0E52-57C5-DE0C-436D1A9C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B7B011-5A7D-05B0-D9EE-98D655BF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E0C72D-0E03-2D9C-2F24-6606C889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2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A8396-6705-1B5D-1AE4-8299584C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A239CD-D8E9-03AF-6AE3-3146C772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AA035C-E7AB-9CA9-4DD4-49E6BBDC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5F102A-9C10-9CA8-38AD-B2334240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32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C01B45-C85F-F516-8089-F28E3507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3AD8D9-4F80-1035-6922-087CE7F6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A8E4CA-0AA4-65C8-29EA-6964AED3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00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D6473-A384-A5B9-21C3-DA9E55BF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F74799-552C-B91F-C245-505881CF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F683AE-F266-3F18-9A37-48DA712C3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AECCC8-4DD0-D3CD-F7A5-B4888E6B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6B4F0B-731D-7539-48D0-4BA8C94A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0DB4E3-68E4-DF9D-65CE-F0277F79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1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BAA2A-77F1-EFA0-0C87-EC2EE5C6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64DADCE-1922-E96E-4014-C467BD269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5461E7-F55A-E2F6-897E-F2D0B9F5C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BDAADC-D44F-BC63-3097-4BC4C331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07EA70-8F3C-FFE7-3156-E79E3708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F7CBE6-26CC-D947-9D38-5F6F2E77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93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E647531-8240-E44E-4173-88FFF75B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433973-0752-444B-1E06-170842D7F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A7357-216B-C9DF-1A36-989E890A2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B37F-B2F1-41FD-82CC-DA2B0AD2A45B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242787-138A-1FDA-89BE-D64E2C2C1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F2B74C-6549-8B52-8214-06D4F2D18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AED69-6AE0-4296-995D-77B0244F18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76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CD8EE50-218F-B7CA-B1AA-78916120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7" t="17917" r="35625" b="18611"/>
          <a:stretch/>
        </p:blipFill>
        <p:spPr>
          <a:xfrm>
            <a:off x="-3117955" y="-226737"/>
            <a:ext cx="7322740" cy="708473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EC56E4C-878B-6706-8289-43FB0BD19335}"/>
              </a:ext>
            </a:extLst>
          </p:cNvPr>
          <p:cNvGrpSpPr/>
          <p:nvPr/>
        </p:nvGrpSpPr>
        <p:grpSpPr>
          <a:xfrm>
            <a:off x="3612193" y="2113934"/>
            <a:ext cx="1750382" cy="1815996"/>
            <a:chOff x="3612193" y="2064774"/>
            <a:chExt cx="1750382" cy="1815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5EC6CE-59FD-41B5-1068-7AE2DFB49AA9}"/>
                </a:ext>
              </a:extLst>
            </p:cNvPr>
            <p:cNvSpPr/>
            <p:nvPr/>
          </p:nvSpPr>
          <p:spPr>
            <a:xfrm>
              <a:off x="3612193" y="2168381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8DBD43A-7C73-E8E6-4AC0-3A23201AA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96" t="9790" r="24979" b="19770"/>
            <a:stretch/>
          </p:blipFill>
          <p:spPr>
            <a:xfrm>
              <a:off x="3798939" y="2064774"/>
              <a:ext cx="1333500" cy="181599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A903800-41EB-3898-DCF2-3A7219257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5429250" y="1700510"/>
            <a:ext cx="1333500" cy="7239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B899FF7-BBAA-1403-DCF0-1082681B00E5}"/>
              </a:ext>
            </a:extLst>
          </p:cNvPr>
          <p:cNvSpPr/>
          <p:nvPr/>
        </p:nvSpPr>
        <p:spPr>
          <a:xfrm>
            <a:off x="5584745" y="2715466"/>
            <a:ext cx="573878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72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Bunny</a:t>
            </a:r>
            <a:r>
              <a:rPr lang="en-US" altLang="zh-TW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72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幫你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F5A219-10E6-51FE-8ED7-65416E4B5F62}"/>
              </a:ext>
            </a:extLst>
          </p:cNvPr>
          <p:cNvSpPr txBox="1"/>
          <p:nvPr/>
        </p:nvSpPr>
        <p:spPr>
          <a:xfrm>
            <a:off x="7664064" y="4549676"/>
            <a:ext cx="36594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指導老師：葉明貴老師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鍾紫絨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李苡稜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11036020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洪瑜廷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11036022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廖庭漢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7B3A64-0E12-9C49-559F-8ED5E66F8347}"/>
              </a:ext>
            </a:extLst>
          </p:cNvPr>
          <p:cNvSpPr txBox="1"/>
          <p:nvPr/>
        </p:nvSpPr>
        <p:spPr>
          <a:xfrm>
            <a:off x="5548305" y="2242488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111204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3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3CE33B-1F35-FF48-317B-AD18D69D7907}"/>
              </a:ext>
            </a:extLst>
          </p:cNvPr>
          <p:cNvSpPr/>
          <p:nvPr/>
        </p:nvSpPr>
        <p:spPr>
          <a:xfrm rot="10800000">
            <a:off x="0" y="3086099"/>
            <a:ext cx="12191999" cy="2872551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00E25A-3750-F231-6FD9-55C1C74E2210}"/>
              </a:ext>
            </a:extLst>
          </p:cNvPr>
          <p:cNvSpPr/>
          <p:nvPr/>
        </p:nvSpPr>
        <p:spPr>
          <a:xfrm rot="5400000">
            <a:off x="-742187" y="1734315"/>
            <a:ext cx="6696073" cy="3227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1D4CE9-D596-86E7-D137-3F6032CD7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97405" y="1919289"/>
            <a:ext cx="3179059" cy="13430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E142950-4C1C-A217-403C-C61A88E1D7BC}"/>
              </a:ext>
            </a:extLst>
          </p:cNvPr>
          <p:cNvSpPr/>
          <p:nvPr/>
        </p:nvSpPr>
        <p:spPr>
          <a:xfrm>
            <a:off x="5737146" y="2590801"/>
            <a:ext cx="62834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6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目標與預期成果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F1E09A8-7F91-46B3-00B1-E366C00B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5429250" y="1700510"/>
            <a:ext cx="1333500" cy="7239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885B5F-D282-7ACB-3F17-FF40E9049591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8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9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E561018D-C56C-A9DF-9994-653543500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EE7225-4086-A91E-7D4E-8BC7A2F47454}"/>
              </a:ext>
            </a:extLst>
          </p:cNvPr>
          <p:cNvSpPr/>
          <p:nvPr/>
        </p:nvSpPr>
        <p:spPr>
          <a:xfrm>
            <a:off x="735780" y="2591601"/>
            <a:ext cx="1285876" cy="1198395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4E2FB2-5120-6243-D292-D758E6DB2FC9}"/>
              </a:ext>
            </a:extLst>
          </p:cNvPr>
          <p:cNvSpPr/>
          <p:nvPr/>
        </p:nvSpPr>
        <p:spPr>
          <a:xfrm>
            <a:off x="716592" y="849701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46D914B-D475-A42E-E89C-BCC7F257CD4B}"/>
              </a:ext>
            </a:extLst>
          </p:cNvPr>
          <p:cNvGrpSpPr/>
          <p:nvPr/>
        </p:nvGrpSpPr>
        <p:grpSpPr>
          <a:xfrm>
            <a:off x="10206706" y="678211"/>
            <a:ext cx="923925" cy="709404"/>
            <a:chOff x="3137608" y="2971800"/>
            <a:chExt cx="973098" cy="707886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1E5BE1E-2050-D204-F601-1A6722DA40F0}"/>
                </a:ext>
              </a:extLst>
            </p:cNvPr>
            <p:cNvSpPr/>
            <p:nvPr/>
          </p:nvSpPr>
          <p:spPr>
            <a:xfrm>
              <a:off x="3301081" y="2971800"/>
              <a:ext cx="809625" cy="707886"/>
            </a:xfrm>
            <a:prstGeom prst="triangle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2E841075-9C3D-81B7-4544-FE58D0A31184}"/>
                </a:ext>
              </a:extLst>
            </p:cNvPr>
            <p:cNvSpPr/>
            <p:nvPr/>
          </p:nvSpPr>
          <p:spPr>
            <a:xfrm>
              <a:off x="3137608" y="2971800"/>
              <a:ext cx="809625" cy="70788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C247A9D-7557-0D18-67B0-426DD2FD8062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32574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8DECE0BC-371C-B362-CD4C-3B3233B8F948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42099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59224B6-ECAC-A1D9-6003-A7BE9894AFCE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51624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90CFD0B5-1CA8-52B3-9D94-DE9F21C9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3" y="2769849"/>
            <a:ext cx="896210" cy="89621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135B5CE-3040-87EB-8D83-F6D19A72143D}"/>
              </a:ext>
            </a:extLst>
          </p:cNvPr>
          <p:cNvSpPr txBox="1"/>
          <p:nvPr/>
        </p:nvSpPr>
        <p:spPr>
          <a:xfrm>
            <a:off x="2107381" y="2956344"/>
            <a:ext cx="48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無動物實驗品牌辨識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98E22D6-CDD7-258D-A54F-77F88982FE11}"/>
              </a:ext>
            </a:extLst>
          </p:cNvPr>
          <p:cNvSpPr/>
          <p:nvPr/>
        </p:nvSpPr>
        <p:spPr>
          <a:xfrm>
            <a:off x="735780" y="4175931"/>
            <a:ext cx="1285876" cy="1198395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0DA4D59-CC15-EED1-CAD5-206EE225A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5" y="4217915"/>
            <a:ext cx="1114425" cy="11144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02EC9227-7466-B459-E082-ABC04C91AAF0}"/>
              </a:ext>
            </a:extLst>
          </p:cNvPr>
          <p:cNvSpPr txBox="1"/>
          <p:nvPr/>
        </p:nvSpPr>
        <p:spPr>
          <a:xfrm>
            <a:off x="2107381" y="4513517"/>
            <a:ext cx="48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實驗動物領養平台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1ABF204-191A-0A55-5427-45CCB4E51232}"/>
              </a:ext>
            </a:extLst>
          </p:cNvPr>
          <p:cNvSpPr/>
          <p:nvPr/>
        </p:nvSpPr>
        <p:spPr>
          <a:xfrm>
            <a:off x="6115187" y="2539610"/>
            <a:ext cx="1285876" cy="1198395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A10D23E-174B-4C06-C9F7-F4C584B6C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20" y="2717615"/>
            <a:ext cx="896211" cy="896211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D127D1-A468-AFBC-5358-A3B1355B6135}"/>
              </a:ext>
            </a:extLst>
          </p:cNvPr>
          <p:cNvSpPr txBox="1"/>
          <p:nvPr/>
        </p:nvSpPr>
        <p:spPr>
          <a:xfrm>
            <a:off x="7508056" y="2956344"/>
            <a:ext cx="48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協助推廣友愛動物之活動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97BE22-5AB5-8980-D452-8C715B98E1AE}"/>
              </a:ext>
            </a:extLst>
          </p:cNvPr>
          <p:cNvSpPr/>
          <p:nvPr/>
        </p:nvSpPr>
        <p:spPr>
          <a:xfrm>
            <a:off x="6115188" y="4175931"/>
            <a:ext cx="1285876" cy="1198395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38F598A-1EBA-CB35-58BC-90BE276A6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19" y="4272821"/>
            <a:ext cx="1004614" cy="1004614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72C86A7-2543-B73A-71E8-C73D9B137450}"/>
              </a:ext>
            </a:extLst>
          </p:cNvPr>
          <p:cNvSpPr txBox="1"/>
          <p:nvPr/>
        </p:nvSpPr>
        <p:spPr>
          <a:xfrm>
            <a:off x="7508055" y="4513517"/>
            <a:ext cx="48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讓更多的人關注無動物實驗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頁尾版面配置區 32">
            <a:extLst>
              <a:ext uri="{FF2B5EF4-FFF2-40B4-BE49-F238E27FC236}">
                <a16:creationId xmlns:a16="http://schemas.microsoft.com/office/drawing/2014/main" id="{21566C8B-9883-634D-7EA9-67011568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李苡稜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0312E52-A02D-0199-B164-875905649611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9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08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31" grpId="0"/>
      <p:bldP spid="32" grpId="0" animBg="1"/>
      <p:bldP spid="35" grpId="0"/>
      <p:bldP spid="36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F7E18F-2881-D6C6-0545-7D899051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CE2E0-9FCA-4932-9427-BA1DD5F2323A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1DECAB4-E7ED-4551-9A0A-5B60139FF2FB}"/>
              </a:ext>
            </a:extLst>
          </p:cNvPr>
          <p:cNvGrpSpPr/>
          <p:nvPr/>
        </p:nvGrpSpPr>
        <p:grpSpPr>
          <a:xfrm>
            <a:off x="4856689" y="2641454"/>
            <a:ext cx="2373819" cy="2224314"/>
            <a:chOff x="4699540" y="2037638"/>
            <a:chExt cx="2373819" cy="2224314"/>
          </a:xfrm>
        </p:grpSpPr>
        <p:sp>
          <p:nvSpPr>
            <p:cNvPr id="8" name="TextBox 40">
              <a:extLst>
                <a:ext uri="{FF2B5EF4-FFF2-40B4-BE49-F238E27FC236}">
                  <a16:creationId xmlns:a16="http://schemas.microsoft.com/office/drawing/2014/main" id="{BADBF2A1-E6CB-B8D0-A7BD-6458872BF7E0}"/>
                </a:ext>
              </a:extLst>
            </p:cNvPr>
            <p:cNvSpPr txBox="1"/>
            <p:nvPr/>
          </p:nvSpPr>
          <p:spPr>
            <a:xfrm>
              <a:off x="4941881" y="2568681"/>
              <a:ext cx="1889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TW" sz="3600" b="1" dirty="0">
                  <a:solidFill>
                    <a:srgbClr val="000000"/>
                  </a:solidFill>
                  <a:latin typeface="Adobe Garamond Pro" pitchFamily="18" charset="0"/>
                  <a:ea typeface="Kozuka Mincho Pro B" pitchFamily="18" charset="-128"/>
                </a:rPr>
                <a:t>Bunny</a:t>
              </a:r>
            </a:p>
            <a:p>
              <a:pPr algn="ctr" fontAlgn="ctr"/>
              <a:r>
                <a:rPr lang="zh-TW" altLang="en-US" sz="3600" b="1" dirty="0">
                  <a:solidFill>
                    <a:srgbClr val="000000"/>
                  </a:solidFill>
                  <a:latin typeface="Adobe Garamond Pro" pitchFamily="18" charset="0"/>
                  <a:ea typeface="Kozuka Mincho Pro B" pitchFamily="18" charset="-128"/>
                </a:rPr>
                <a:t>幫你</a:t>
              </a:r>
              <a:endParaRPr lang="en-US" altLang="zh-TW" sz="4000" b="1" dirty="0">
                <a:latin typeface="Adobe Garamond Pro" pitchFamily="18" charset="0"/>
                <a:ea typeface="Kozuka Mincho Pro B" pitchFamily="18" charset="-128"/>
              </a:endParaRPr>
            </a:p>
          </p:txBody>
        </p:sp>
        <p:sp>
          <p:nvSpPr>
            <p:cNvPr id="9" name="원호 26">
              <a:extLst>
                <a:ext uri="{FF2B5EF4-FFF2-40B4-BE49-F238E27FC236}">
                  <a16:creationId xmlns:a16="http://schemas.microsoft.com/office/drawing/2014/main" id="{DDB5253B-70B3-11E3-E00A-70D70D2C54C3}"/>
                </a:ext>
              </a:extLst>
            </p:cNvPr>
            <p:cNvSpPr/>
            <p:nvPr/>
          </p:nvSpPr>
          <p:spPr>
            <a:xfrm>
              <a:off x="4699540" y="2037638"/>
              <a:ext cx="2373819" cy="2224314"/>
            </a:xfrm>
            <a:prstGeom prst="arc">
              <a:avLst>
                <a:gd name="adj1" fmla="val 16200000"/>
                <a:gd name="adj2" fmla="val 11013480"/>
              </a:avLst>
            </a:prstGeom>
            <a:ln w="127000" cap="rnd">
              <a:solidFill>
                <a:srgbClr val="FCD8D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220EA0-D54A-01E6-10FA-72C64E4482DF}"/>
              </a:ext>
            </a:extLst>
          </p:cNvPr>
          <p:cNvSpPr txBox="1"/>
          <p:nvPr/>
        </p:nvSpPr>
        <p:spPr>
          <a:xfrm>
            <a:off x="1024623" y="1748902"/>
            <a:ext cx="3483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無動物實驗品牌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612C63-9D27-F1D6-D339-3B82AFA00394}"/>
              </a:ext>
            </a:extLst>
          </p:cNvPr>
          <p:cNvSpPr txBox="1"/>
          <p:nvPr/>
        </p:nvSpPr>
        <p:spPr>
          <a:xfrm>
            <a:off x="7410480" y="1748902"/>
            <a:ext cx="44948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讓受到動物實驗的動物有家可歸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2BD2C81-02C8-3F13-E2A0-51FDC4C2D60F}"/>
              </a:ext>
            </a:extLst>
          </p:cNvPr>
          <p:cNvCxnSpPr>
            <a:cxnSpLocks/>
            <a:stCxn id="11" idx="2"/>
            <a:endCxn id="9" idx="2"/>
          </p:cNvCxnSpPr>
          <p:nvPr/>
        </p:nvCxnSpPr>
        <p:spPr>
          <a:xfrm>
            <a:off x="2766589" y="2641454"/>
            <a:ext cx="2092705" cy="10385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F326E2F-0158-8626-1C01-C74FBAAB55A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88168" y="2641454"/>
            <a:ext cx="2669737" cy="4351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E5243A-87AE-8D65-C427-42BE8C0AF70A}"/>
              </a:ext>
            </a:extLst>
          </p:cNvPr>
          <p:cNvSpPr txBox="1"/>
          <p:nvPr/>
        </p:nvSpPr>
        <p:spPr>
          <a:xfrm>
            <a:off x="1024623" y="5211086"/>
            <a:ext cx="285205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友愛動物相關活動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DF68DAC-CBDC-F68D-DA8A-9FE879A90CDA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876675" y="4742306"/>
            <a:ext cx="1619250" cy="9150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CF76F25-C759-2312-9FCC-E25E9BAD2470}"/>
              </a:ext>
            </a:extLst>
          </p:cNvPr>
          <p:cNvSpPr txBox="1"/>
          <p:nvPr/>
        </p:nvSpPr>
        <p:spPr>
          <a:xfrm>
            <a:off x="7410480" y="5211086"/>
            <a:ext cx="437194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推廣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增加大眾對無動物實驗的認識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EEA5A5D-F8DE-9B46-4D4A-26F8FF0E64C9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7067550" y="4276725"/>
            <a:ext cx="2528903" cy="9343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頁尾版面配置區 32">
            <a:extLst>
              <a:ext uri="{FF2B5EF4-FFF2-40B4-BE49-F238E27FC236}">
                <a16:creationId xmlns:a16="http://schemas.microsoft.com/office/drawing/2014/main" id="{693B0214-22C6-766C-2E22-C7D4E5D1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李苡稜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-P.3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2F2F50-E8C6-CFF6-3E9F-72ACF30B0EE4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10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87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9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3CE33B-1F35-FF48-317B-AD18D69D7907}"/>
              </a:ext>
            </a:extLst>
          </p:cNvPr>
          <p:cNvSpPr/>
          <p:nvPr/>
        </p:nvSpPr>
        <p:spPr>
          <a:xfrm rot="10800000">
            <a:off x="0" y="3086095"/>
            <a:ext cx="8029574" cy="2872551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142950-4C1C-A217-403C-C61A88E1D7BC}"/>
              </a:ext>
            </a:extLst>
          </p:cNvPr>
          <p:cNvSpPr/>
          <p:nvPr/>
        </p:nvSpPr>
        <p:spPr>
          <a:xfrm>
            <a:off x="725376" y="2481558"/>
            <a:ext cx="613424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6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系統功能與架構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F60061-32E5-51BC-EA62-60EF6D494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523875" y="1585913"/>
            <a:ext cx="1333500" cy="7239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A31E3CA-2033-8E2A-F319-B229B6645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7" t="17917" r="35625" b="18611"/>
          <a:stretch/>
        </p:blipFill>
        <p:spPr>
          <a:xfrm>
            <a:off x="8029574" y="-228600"/>
            <a:ext cx="4429125" cy="435292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B0EAEBB-02A2-B7AC-CD8B-AAC3523968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>
            <a:off x="9791699" y="6362699"/>
            <a:ext cx="2419350" cy="9906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955586F-1D2E-D57D-C190-94BE74D341FD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11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906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-P.8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C3DE90-6AE3-44AF-AD6F-DCF02DE2D87D}"/>
              </a:ext>
            </a:extLst>
          </p:cNvPr>
          <p:cNvGrpSpPr/>
          <p:nvPr/>
        </p:nvGrpSpPr>
        <p:grpSpPr>
          <a:xfrm>
            <a:off x="976717" y="2587461"/>
            <a:ext cx="1750382" cy="2396217"/>
            <a:chOff x="976717" y="2587461"/>
            <a:chExt cx="1750382" cy="2396217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1679780-24A4-D3BC-7DD7-25C3A3E7E06C}"/>
                </a:ext>
              </a:extLst>
            </p:cNvPr>
            <p:cNvSpPr txBox="1"/>
            <p:nvPr/>
          </p:nvSpPr>
          <p:spPr>
            <a:xfrm>
              <a:off x="976717" y="4460458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7B5EDE-6985-2A85-8DA9-6819AFC32BB6}"/>
                </a:ext>
              </a:extLst>
            </p:cNvPr>
            <p:cNvSpPr/>
            <p:nvPr/>
          </p:nvSpPr>
          <p:spPr>
            <a:xfrm>
              <a:off x="976717" y="2587461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46F1C89-10AA-EEE0-EFC0-958B2D6D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53" y="2646493"/>
              <a:ext cx="1535908" cy="1594321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BDFCD54-78DA-4843-AAAE-258919182B1B}"/>
              </a:ext>
            </a:extLst>
          </p:cNvPr>
          <p:cNvGrpSpPr/>
          <p:nvPr/>
        </p:nvGrpSpPr>
        <p:grpSpPr>
          <a:xfrm>
            <a:off x="5241639" y="2587461"/>
            <a:ext cx="1750382" cy="2396219"/>
            <a:chOff x="3098763" y="2587459"/>
            <a:chExt cx="1750382" cy="2396219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1621747-7761-5D23-6A1E-81D5A1FD5944}"/>
                </a:ext>
              </a:extLst>
            </p:cNvPr>
            <p:cNvSpPr txBox="1"/>
            <p:nvPr/>
          </p:nvSpPr>
          <p:spPr>
            <a:xfrm>
              <a:off x="3098763" y="4460458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圖像辨識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60A9128-85BF-BF20-03FC-AF7605741C87}"/>
                </a:ext>
              </a:extLst>
            </p:cNvPr>
            <p:cNvSpPr/>
            <p:nvPr/>
          </p:nvSpPr>
          <p:spPr>
            <a:xfrm>
              <a:off x="3098763" y="2587459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D705010-E98C-01E7-40D0-CCC16E9E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226" y="2782895"/>
              <a:ext cx="1185456" cy="1321516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B0CBF4-A3E3-4731-8181-B4DBD276C334}"/>
              </a:ext>
            </a:extLst>
          </p:cNvPr>
          <p:cNvGrpSpPr/>
          <p:nvPr/>
        </p:nvGrpSpPr>
        <p:grpSpPr>
          <a:xfrm>
            <a:off x="7278209" y="2562077"/>
            <a:ext cx="1815028" cy="2421601"/>
            <a:chOff x="7278209" y="2562077"/>
            <a:chExt cx="1815028" cy="2421601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BFB77DC-CC37-28E5-9710-E079F419CFBE}"/>
                </a:ext>
              </a:extLst>
            </p:cNvPr>
            <p:cNvSpPr txBox="1"/>
            <p:nvPr/>
          </p:nvSpPr>
          <p:spPr>
            <a:xfrm>
              <a:off x="7278209" y="4460458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活動推廣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683BD39-D18C-D2EE-AAE9-848D6A3DB680}"/>
                </a:ext>
              </a:extLst>
            </p:cNvPr>
            <p:cNvSpPr/>
            <p:nvPr/>
          </p:nvSpPr>
          <p:spPr>
            <a:xfrm>
              <a:off x="7342855" y="2562077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75ECAC7-DD05-5C4C-DFB7-2AEEE726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517" y="2816742"/>
              <a:ext cx="1203058" cy="1203058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D08312F-3F47-4A9D-9E47-8E7EC367E549}"/>
              </a:ext>
            </a:extLst>
          </p:cNvPr>
          <p:cNvGrpSpPr/>
          <p:nvPr/>
        </p:nvGrpSpPr>
        <p:grpSpPr>
          <a:xfrm>
            <a:off x="3119593" y="2587461"/>
            <a:ext cx="1750382" cy="2421601"/>
            <a:chOff x="5220809" y="2562077"/>
            <a:chExt cx="1750382" cy="242160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510F340-6444-76BB-5A5C-63C7479C570B}"/>
                </a:ext>
              </a:extLst>
            </p:cNvPr>
            <p:cNvSpPr txBox="1"/>
            <p:nvPr/>
          </p:nvSpPr>
          <p:spPr>
            <a:xfrm>
              <a:off x="5220809" y="4460458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領養登記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6F748F3-D27F-B728-D857-4516A5602368}"/>
                </a:ext>
              </a:extLst>
            </p:cNvPr>
            <p:cNvSpPr/>
            <p:nvPr/>
          </p:nvSpPr>
          <p:spPr>
            <a:xfrm>
              <a:off x="5220809" y="2562077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9A13D06-397C-34CE-E410-ED6A4267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375" y="2689028"/>
              <a:ext cx="1509250" cy="1509250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ACD1582-EDF0-4C7F-AE81-CCC17548B25E}"/>
              </a:ext>
            </a:extLst>
          </p:cNvPr>
          <p:cNvGrpSpPr/>
          <p:nvPr/>
        </p:nvGrpSpPr>
        <p:grpSpPr>
          <a:xfrm>
            <a:off x="9128941" y="2562077"/>
            <a:ext cx="2422300" cy="2421601"/>
            <a:chOff x="9128941" y="2562077"/>
            <a:chExt cx="2422300" cy="242160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0255A8D-938E-2A59-09B8-1555F74C2002}"/>
                </a:ext>
              </a:extLst>
            </p:cNvPr>
            <p:cNvSpPr/>
            <p:nvPr/>
          </p:nvSpPr>
          <p:spPr>
            <a:xfrm>
              <a:off x="9464901" y="2562077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039FE65-0A12-7258-1877-82F541C2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494" y="2751673"/>
              <a:ext cx="1333195" cy="1333195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68ED503-745F-4F81-451A-14A71776B95F}"/>
                </a:ext>
              </a:extLst>
            </p:cNvPr>
            <p:cNvSpPr txBox="1"/>
            <p:nvPr/>
          </p:nvSpPr>
          <p:spPr>
            <a:xfrm>
              <a:off x="9128941" y="4460458"/>
              <a:ext cx="24223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後臺管理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12E5D9-0B39-441C-AFD9-F5D28BB97A2D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12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F2988A-6114-866D-4269-9059FA5FD46E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13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C4DB6A4-648A-41D8-9F80-560D540B4E49}"/>
              </a:ext>
            </a:extLst>
          </p:cNvPr>
          <p:cNvGrpSpPr/>
          <p:nvPr/>
        </p:nvGrpSpPr>
        <p:grpSpPr>
          <a:xfrm>
            <a:off x="716592" y="2571445"/>
            <a:ext cx="2050959" cy="2375049"/>
            <a:chOff x="579922" y="2521048"/>
            <a:chExt cx="2050959" cy="2375049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41D7EE-6188-4FF8-8C07-E1FD8323BF4D}"/>
                </a:ext>
              </a:extLst>
            </p:cNvPr>
            <p:cNvSpPr txBox="1"/>
            <p:nvPr/>
          </p:nvSpPr>
          <p:spPr>
            <a:xfrm>
              <a:off x="579922" y="4372877"/>
              <a:ext cx="205095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使用者版本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9111242-4773-4748-B6BC-916BBA99D6F1}"/>
                </a:ext>
              </a:extLst>
            </p:cNvPr>
            <p:cNvSpPr/>
            <p:nvPr/>
          </p:nvSpPr>
          <p:spPr>
            <a:xfrm>
              <a:off x="730211" y="2521048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DF930B9-0037-4525-A414-4A1A79E60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972" y="2715824"/>
              <a:ext cx="742858" cy="1322835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08FAE28-C431-4CA4-9573-5F104E2EFCDE}"/>
              </a:ext>
            </a:extLst>
          </p:cNvPr>
          <p:cNvGrpSpPr/>
          <p:nvPr/>
        </p:nvGrpSpPr>
        <p:grpSpPr>
          <a:xfrm>
            <a:off x="6096000" y="2571445"/>
            <a:ext cx="2050960" cy="2399459"/>
            <a:chOff x="2586411" y="2504549"/>
            <a:chExt cx="2050960" cy="239945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991142B-C2EF-4EA6-B7CC-60904D1B0731}"/>
                </a:ext>
              </a:extLst>
            </p:cNvPr>
            <p:cNvSpPr txBox="1"/>
            <p:nvPr/>
          </p:nvSpPr>
          <p:spPr>
            <a:xfrm>
              <a:off x="2586411" y="4380788"/>
              <a:ext cx="20509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管理員版本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6771D3F-36A4-45FC-8373-7852630715DD}"/>
                </a:ext>
              </a:extLst>
            </p:cNvPr>
            <p:cNvSpPr/>
            <p:nvPr/>
          </p:nvSpPr>
          <p:spPr>
            <a:xfrm>
              <a:off x="2736700" y="2504549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DB5BEB0-A911-4176-9E2B-58715B0B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796" y="2715824"/>
              <a:ext cx="742190" cy="1322835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FE906CCA-E972-4806-9973-B5AD2DDBD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87" y="1060966"/>
            <a:ext cx="2577491" cy="514342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A8FC076-4066-4A7C-A38B-13DB2D672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38" y="1060966"/>
            <a:ext cx="2577491" cy="51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0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2CC6CC0D-FC33-46FD-AD82-45FFA28AC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24" y="976386"/>
            <a:ext cx="2587725" cy="51580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DB0427B-8362-4999-B117-E582057F2B47}"/>
              </a:ext>
            </a:extLst>
          </p:cNvPr>
          <p:cNvGrpSpPr/>
          <p:nvPr/>
        </p:nvGrpSpPr>
        <p:grpSpPr>
          <a:xfrm>
            <a:off x="781238" y="2679040"/>
            <a:ext cx="1750382" cy="2396217"/>
            <a:chOff x="716592" y="2610005"/>
            <a:chExt cx="1750382" cy="2396217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1679780-24A4-D3BC-7DD7-25C3A3E7E06C}"/>
                </a:ext>
              </a:extLst>
            </p:cNvPr>
            <p:cNvSpPr txBox="1"/>
            <p:nvPr/>
          </p:nvSpPr>
          <p:spPr>
            <a:xfrm>
              <a:off x="716592" y="4483002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會員系統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7B5EDE-6985-2A85-8DA9-6819AFC32BB6}"/>
                </a:ext>
              </a:extLst>
            </p:cNvPr>
            <p:cNvSpPr/>
            <p:nvPr/>
          </p:nvSpPr>
          <p:spPr>
            <a:xfrm>
              <a:off x="716592" y="2610005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46F1C89-10AA-EEE0-EFC0-958B2D6D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28" y="2669037"/>
              <a:ext cx="1535908" cy="1594321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F2988A-6114-866D-4269-9059FA5FD46E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14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1A1AE96-08CB-439F-9C31-B5E2E6FD0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47" y="976386"/>
            <a:ext cx="2587725" cy="515804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C6CBA4B-1C80-4012-B73D-E70F65899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70" y="976386"/>
            <a:ext cx="2578760" cy="51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7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09AD5E4-0553-41FA-993F-BFB783C3B3E4}"/>
              </a:ext>
            </a:extLst>
          </p:cNvPr>
          <p:cNvGrpSpPr/>
          <p:nvPr/>
        </p:nvGrpSpPr>
        <p:grpSpPr>
          <a:xfrm>
            <a:off x="781238" y="2661095"/>
            <a:ext cx="1750382" cy="2421601"/>
            <a:chOff x="716592" y="2469799"/>
            <a:chExt cx="1750382" cy="2421601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510F340-6444-76BB-5A5C-63C7479C570B}"/>
                </a:ext>
              </a:extLst>
            </p:cNvPr>
            <p:cNvSpPr txBox="1"/>
            <p:nvPr/>
          </p:nvSpPr>
          <p:spPr>
            <a:xfrm>
              <a:off x="716592" y="4368180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領養登記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6F748F3-D27F-B728-D857-4516A5602368}"/>
                </a:ext>
              </a:extLst>
            </p:cNvPr>
            <p:cNvSpPr/>
            <p:nvPr/>
          </p:nvSpPr>
          <p:spPr>
            <a:xfrm>
              <a:off x="716592" y="2469799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9A13D06-397C-34CE-E410-ED6A4267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58" y="2596750"/>
              <a:ext cx="1509250" cy="1509250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FD7765-DD31-28CE-5C5F-BEAE379BBBF0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15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FCF9775-E0B2-4B62-9A25-81FC0BEA8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38" y="985934"/>
            <a:ext cx="2576509" cy="514146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7D58EFD-4965-4B5B-A91F-7BB449A98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75" y="985934"/>
            <a:ext cx="2576509" cy="51414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978BA79-8363-4F1E-A4B5-A652586E2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25" y="985934"/>
            <a:ext cx="2657385" cy="52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464112B-9F3D-F8E8-70CE-AA9E3945D317}"/>
              </a:ext>
            </a:extLst>
          </p:cNvPr>
          <p:cNvGrpSpPr/>
          <p:nvPr/>
        </p:nvGrpSpPr>
        <p:grpSpPr>
          <a:xfrm>
            <a:off x="776258" y="2679038"/>
            <a:ext cx="1750382" cy="2396219"/>
            <a:chOff x="637584" y="2572806"/>
            <a:chExt cx="1750382" cy="2396219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1621747-7761-5D23-6A1E-81D5A1FD5944}"/>
                </a:ext>
              </a:extLst>
            </p:cNvPr>
            <p:cNvSpPr txBox="1"/>
            <p:nvPr/>
          </p:nvSpPr>
          <p:spPr>
            <a:xfrm>
              <a:off x="637584" y="4445805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圖像辨識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60A9128-85BF-BF20-03FC-AF7605741C87}"/>
                </a:ext>
              </a:extLst>
            </p:cNvPr>
            <p:cNvSpPr/>
            <p:nvPr/>
          </p:nvSpPr>
          <p:spPr>
            <a:xfrm>
              <a:off x="637584" y="2572806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D705010-E98C-01E7-40D0-CCC16E9E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047" y="2768242"/>
              <a:ext cx="1185456" cy="1321516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61B6E9-9A32-3D70-B974-8A9823DCE342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16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63EE99-1E6C-41BC-9585-60D3B13B5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55" y="985934"/>
            <a:ext cx="2596021" cy="51804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6BDE14B-5E3B-4AEC-8049-54A05AEE2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18" y="986328"/>
            <a:ext cx="2596021" cy="5180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9EEFEFB-1D07-4F92-8125-E3355DBEB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774" r="4271" b="2269"/>
          <a:stretch/>
        </p:blipFill>
        <p:spPr>
          <a:xfrm>
            <a:off x="8809781" y="914401"/>
            <a:ext cx="2706785" cy="52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7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2FC6C4-A94D-767E-8D07-6C6BBC499264}"/>
              </a:ext>
            </a:extLst>
          </p:cNvPr>
          <p:cNvGrpSpPr/>
          <p:nvPr/>
        </p:nvGrpSpPr>
        <p:grpSpPr>
          <a:xfrm>
            <a:off x="716592" y="2653656"/>
            <a:ext cx="1815028" cy="2421601"/>
            <a:chOff x="648970" y="2369130"/>
            <a:chExt cx="1815028" cy="2421601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BFB77DC-CC37-28E5-9710-E079F419CFBE}"/>
                </a:ext>
              </a:extLst>
            </p:cNvPr>
            <p:cNvSpPr txBox="1"/>
            <p:nvPr/>
          </p:nvSpPr>
          <p:spPr>
            <a:xfrm>
              <a:off x="648970" y="4267511"/>
              <a:ext cx="17503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活動推廣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683BD39-D18C-D2EE-AAE9-848D6A3DB680}"/>
                </a:ext>
              </a:extLst>
            </p:cNvPr>
            <p:cNvSpPr/>
            <p:nvPr/>
          </p:nvSpPr>
          <p:spPr>
            <a:xfrm>
              <a:off x="713616" y="2369130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75ECAC7-DD05-5C4C-DFB7-2AEEE726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278" y="2623795"/>
              <a:ext cx="1203058" cy="1203058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62FF7FD9-DCD1-D650-D431-DC248F431E2C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17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47D20F-BBA8-4FDC-BF67-1049DB85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5" y="1060966"/>
            <a:ext cx="2569087" cy="51266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09755D-7EAB-4294-A5C9-23F2245C7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96" y="1060966"/>
            <a:ext cx="2569087" cy="512665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4DC31E9-CD25-42F8-9051-9DA3BF8CE19D}"/>
              </a:ext>
            </a:extLst>
          </p:cNvPr>
          <p:cNvSpPr txBox="1"/>
          <p:nvPr/>
        </p:nvSpPr>
        <p:spPr>
          <a:xfrm>
            <a:off x="8932694" y="1210093"/>
            <a:ext cx="32797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活動推廣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讓大眾更了解實驗動物的相關資訊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F81D43A-417B-4538-931C-749937182185}"/>
              </a:ext>
            </a:extLst>
          </p:cNvPr>
          <p:cNvCxnSpPr>
            <a:cxnSpLocks/>
          </p:cNvCxnSpPr>
          <p:nvPr/>
        </p:nvCxnSpPr>
        <p:spPr>
          <a:xfrm flipH="1">
            <a:off x="8332068" y="2471977"/>
            <a:ext cx="1145307" cy="15007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8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D47C62B-8796-B758-B80D-1F28CF6CF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72361" r="86173" b="7639"/>
          <a:stretch/>
        </p:blipFill>
        <p:spPr>
          <a:xfrm>
            <a:off x="542925" y="5248275"/>
            <a:ext cx="1219201" cy="13716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0399DD9-D2DA-32DE-0D3D-AFD2492D5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5" b="74028"/>
          <a:stretch/>
        </p:blipFill>
        <p:spPr>
          <a:xfrm>
            <a:off x="9206753" y="-1"/>
            <a:ext cx="2985247" cy="21145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5CC9DD2-AFBC-40C7-9378-F6FF5C018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68382F8F-2D33-D46B-B042-592240FCC482}"/>
              </a:ext>
            </a:extLst>
          </p:cNvPr>
          <p:cNvGrpSpPr/>
          <p:nvPr/>
        </p:nvGrpSpPr>
        <p:grpSpPr>
          <a:xfrm>
            <a:off x="1152525" y="2318085"/>
            <a:ext cx="3935999" cy="923330"/>
            <a:chOff x="1397991" y="2318085"/>
            <a:chExt cx="3935999" cy="92333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525229F-DFE7-B2CE-9AA5-18EA514A686D}"/>
                </a:ext>
              </a:extLst>
            </p:cNvPr>
            <p:cNvSpPr/>
            <p:nvPr/>
          </p:nvSpPr>
          <p:spPr>
            <a:xfrm>
              <a:off x="1397991" y="2318085"/>
              <a:ext cx="11079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1" cap="none" spc="0" dirty="0">
                  <a:ln w="0"/>
                  <a:solidFill>
                    <a:srgbClr val="FCD8D1"/>
                  </a:solidFill>
                  <a:effectLst>
                    <a:outerShdw blurRad="50800" dist="38100" algn="l" rotWithShape="0">
                      <a:schemeClr val="tx1"/>
                    </a:outerShdw>
                  </a:effectLst>
                  <a:latin typeface="Arial Black" panose="020B0A04020102020204" pitchFamily="34" charset="0"/>
                  <a:ea typeface="Adobe Gothic Std B" panose="020B0800000000000000" pitchFamily="34" charset="-128"/>
                </a:rPr>
                <a:t>01</a:t>
              </a:r>
              <a:endParaRPr lang="zh-TW" altLang="en-US" sz="5400" b="1" cap="none" spc="0" dirty="0">
                <a:ln w="0"/>
                <a:solidFill>
                  <a:srgbClr val="FCD8D1"/>
                </a:solidFill>
                <a:effectLst>
                  <a:outerShdw blurRad="50800" dist="38100" algn="l" rotWithShape="0">
                    <a:schemeClr val="tx1"/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EB7E56B-7FF9-47CE-184D-9062C814F6CD}"/>
                </a:ext>
              </a:extLst>
            </p:cNvPr>
            <p:cNvSpPr/>
            <p:nvPr/>
          </p:nvSpPr>
          <p:spPr>
            <a:xfrm>
              <a:off x="2505988" y="2425807"/>
              <a:ext cx="2828002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4000" b="1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背景與動機</a:t>
              </a:r>
              <a:endParaRPr lang="zh-TW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0D42763-73B9-E85B-3F38-CF80FB342A32}"/>
              </a:ext>
            </a:extLst>
          </p:cNvPr>
          <p:cNvGrpSpPr/>
          <p:nvPr/>
        </p:nvGrpSpPr>
        <p:grpSpPr>
          <a:xfrm>
            <a:off x="1712318" y="4324945"/>
            <a:ext cx="4972748" cy="923330"/>
            <a:chOff x="1864718" y="4235529"/>
            <a:chExt cx="4972748" cy="92333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017BB14-79EC-58E2-7D24-F2EB6298D171}"/>
                </a:ext>
              </a:extLst>
            </p:cNvPr>
            <p:cNvSpPr/>
            <p:nvPr/>
          </p:nvSpPr>
          <p:spPr>
            <a:xfrm>
              <a:off x="1864718" y="4235529"/>
              <a:ext cx="110799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>
                  <a:ln w="0"/>
                  <a:solidFill>
                    <a:srgbClr val="FCD8D1"/>
                  </a:solidFill>
                  <a:effectLst>
                    <a:outerShdw blurRad="50800" dist="38100" algn="l" rotWithShape="0">
                      <a:schemeClr val="tx1"/>
                    </a:outerShdw>
                  </a:effectLst>
                  <a:latin typeface="Arial Black" panose="020B0A04020102020204" pitchFamily="34" charset="0"/>
                  <a:ea typeface="Adobe Gothic Std B" panose="020B0800000000000000" pitchFamily="34" charset="-128"/>
                </a:rPr>
                <a:t>03</a:t>
              </a:r>
              <a:endParaRPr lang="zh-TW" altLang="en-US" sz="6600" b="1" dirty="0">
                <a:ln w="0"/>
                <a:solidFill>
                  <a:srgbClr val="FCD8D1"/>
                </a:solidFill>
                <a:effectLst>
                  <a:outerShdw blurRad="50800" dist="38100" algn="l" rotWithShape="0">
                    <a:schemeClr val="tx1"/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1D3B2B1-44B6-2285-FDEB-4A4D6690D2BA}"/>
                </a:ext>
              </a:extLst>
            </p:cNvPr>
            <p:cNvSpPr/>
            <p:nvPr/>
          </p:nvSpPr>
          <p:spPr>
            <a:xfrm>
              <a:off x="2972714" y="4343251"/>
              <a:ext cx="3864752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4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系統架構與功能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1528025-0372-ACD4-18E2-74EDAD9D0E0A}"/>
              </a:ext>
            </a:extLst>
          </p:cNvPr>
          <p:cNvGrpSpPr/>
          <p:nvPr/>
        </p:nvGrpSpPr>
        <p:grpSpPr>
          <a:xfrm>
            <a:off x="6838325" y="4324945"/>
            <a:ext cx="5020300" cy="923330"/>
            <a:chOff x="7055208" y="4235529"/>
            <a:chExt cx="5020300" cy="92333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2D6D2C-97AF-AC36-2D29-28EF2164E2FF}"/>
                </a:ext>
              </a:extLst>
            </p:cNvPr>
            <p:cNvSpPr/>
            <p:nvPr/>
          </p:nvSpPr>
          <p:spPr>
            <a:xfrm>
              <a:off x="7055208" y="4235529"/>
              <a:ext cx="110799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>
                  <a:ln w="0"/>
                  <a:solidFill>
                    <a:srgbClr val="FCD8D1"/>
                  </a:solidFill>
                  <a:effectLst>
                    <a:outerShdw blurRad="50800" dist="38100" algn="l" rotWithShape="0">
                      <a:schemeClr val="tx1"/>
                    </a:outerShdw>
                  </a:effectLst>
                  <a:latin typeface="Arial Black" panose="020B0A04020102020204" pitchFamily="34" charset="0"/>
                  <a:ea typeface="Adobe Gothic Std B" panose="020B0800000000000000" pitchFamily="34" charset="-128"/>
                </a:rPr>
                <a:t>04</a:t>
              </a:r>
              <a:endParaRPr lang="zh-TW" altLang="en-US" sz="6600" b="1" dirty="0">
                <a:ln w="0"/>
                <a:solidFill>
                  <a:srgbClr val="FCD8D1"/>
                </a:solidFill>
                <a:effectLst>
                  <a:outerShdw blurRad="50800" dist="38100" algn="l" rotWithShape="0">
                    <a:schemeClr val="tx1"/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387364-6D06-B005-A4A9-9A9E10A4E4A0}"/>
                </a:ext>
              </a:extLst>
            </p:cNvPr>
            <p:cNvSpPr/>
            <p:nvPr/>
          </p:nvSpPr>
          <p:spPr>
            <a:xfrm>
              <a:off x="8163204" y="4343251"/>
              <a:ext cx="3912304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4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使用工具規格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2F7D2F9-579D-2E0F-577D-B9C4185A9FBB}"/>
              </a:ext>
            </a:extLst>
          </p:cNvPr>
          <p:cNvGrpSpPr/>
          <p:nvPr/>
        </p:nvGrpSpPr>
        <p:grpSpPr>
          <a:xfrm>
            <a:off x="6284328" y="2318085"/>
            <a:ext cx="5131801" cy="923330"/>
            <a:chOff x="6398619" y="2225752"/>
            <a:chExt cx="5131801" cy="92333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6316ECC-CA4B-21F3-63DC-8B1153442B2D}"/>
                </a:ext>
              </a:extLst>
            </p:cNvPr>
            <p:cNvSpPr/>
            <p:nvPr/>
          </p:nvSpPr>
          <p:spPr>
            <a:xfrm>
              <a:off x="6398619" y="2225752"/>
              <a:ext cx="110799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>
                  <a:ln w="0"/>
                  <a:solidFill>
                    <a:srgbClr val="FCD8D1"/>
                  </a:solidFill>
                  <a:effectLst>
                    <a:outerShdw blurRad="50800" dist="38100" algn="l" rotWithShape="0">
                      <a:schemeClr val="tx1"/>
                    </a:outerShdw>
                  </a:effectLst>
                  <a:latin typeface="Arial Black" panose="020B0A04020102020204" pitchFamily="34" charset="0"/>
                  <a:ea typeface="Adobe Gothic Std B" panose="020B0800000000000000" pitchFamily="34" charset="-128"/>
                </a:rPr>
                <a:t>02</a:t>
              </a:r>
              <a:endParaRPr lang="zh-TW" altLang="en-US" sz="6600" b="1" dirty="0">
                <a:ln w="0"/>
                <a:solidFill>
                  <a:srgbClr val="FCD8D1"/>
                </a:solidFill>
                <a:effectLst>
                  <a:outerShdw blurRad="50800" dist="38100" algn="l" rotWithShape="0">
                    <a:schemeClr val="tx1"/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0797404-271F-9B21-B4C9-4962C33B3327}"/>
                </a:ext>
              </a:extLst>
            </p:cNvPr>
            <p:cNvSpPr/>
            <p:nvPr/>
          </p:nvSpPr>
          <p:spPr>
            <a:xfrm>
              <a:off x="7506613" y="2333474"/>
              <a:ext cx="402380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TW" altLang="en-US" sz="4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目標與預期成果</a:t>
              </a: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ED4BDD7D-B225-C272-A2FC-1B77A682FF36}"/>
              </a:ext>
            </a:extLst>
          </p:cNvPr>
          <p:cNvSpPr/>
          <p:nvPr/>
        </p:nvSpPr>
        <p:spPr>
          <a:xfrm>
            <a:off x="648970" y="912077"/>
            <a:ext cx="14157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169030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7487126-7C2E-23C6-3928-8A0E95D5E01D}"/>
              </a:ext>
            </a:extLst>
          </p:cNvPr>
          <p:cNvGrpSpPr/>
          <p:nvPr/>
        </p:nvGrpSpPr>
        <p:grpSpPr>
          <a:xfrm>
            <a:off x="446200" y="2653656"/>
            <a:ext cx="2422300" cy="2421601"/>
            <a:chOff x="362446" y="2548426"/>
            <a:chExt cx="2422300" cy="242160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0255A8D-938E-2A59-09B8-1555F74C2002}"/>
                </a:ext>
              </a:extLst>
            </p:cNvPr>
            <p:cNvSpPr/>
            <p:nvPr/>
          </p:nvSpPr>
          <p:spPr>
            <a:xfrm>
              <a:off x="698406" y="2548426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039FE65-0A12-7258-1877-82F541C2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999" y="2738022"/>
              <a:ext cx="1333195" cy="1333195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68ED503-745F-4F81-451A-14A71776B95F}"/>
                </a:ext>
              </a:extLst>
            </p:cNvPr>
            <p:cNvSpPr txBox="1"/>
            <p:nvPr/>
          </p:nvSpPr>
          <p:spPr>
            <a:xfrm>
              <a:off x="362446" y="4446807"/>
              <a:ext cx="24223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後臺管理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77C58A-C8F2-3324-1C78-190A0E05C60B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18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767EA7-D790-46EE-9014-2CF5D392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13" y="1040611"/>
            <a:ext cx="2639653" cy="52674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8D5EFAB-62E9-4797-B6EF-FAAE5D822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19" y="1040612"/>
            <a:ext cx="2639653" cy="526746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3984329-2BF6-4DD3-BA3F-5E629182A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25" y="1025650"/>
            <a:ext cx="2639653" cy="52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5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E6A895-68FC-A4C7-F71D-C5E302FB4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CD2A4C-6322-B631-EA21-294034C738E0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C8A0F56B-E81C-64E3-9125-606A2CFD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廖庭漢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77C58A-C8F2-3324-1C78-190A0E05C60B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19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8F05C8B-D4E6-4A33-9F48-D2521D38F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94" y="822346"/>
            <a:ext cx="2612512" cy="521330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3226D9E-5208-4546-8BE1-DB6463F21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00" y="822346"/>
            <a:ext cx="2612512" cy="5213308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3FDDBD6A-5A43-CC4E-166C-43716031DC11}"/>
              </a:ext>
            </a:extLst>
          </p:cNvPr>
          <p:cNvGrpSpPr/>
          <p:nvPr/>
        </p:nvGrpSpPr>
        <p:grpSpPr>
          <a:xfrm>
            <a:off x="446200" y="2653656"/>
            <a:ext cx="2422300" cy="2421601"/>
            <a:chOff x="362446" y="2548426"/>
            <a:chExt cx="2422300" cy="242160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13D1AF-8533-638E-1CFF-A8F71489C4FE}"/>
                </a:ext>
              </a:extLst>
            </p:cNvPr>
            <p:cNvSpPr/>
            <p:nvPr/>
          </p:nvSpPr>
          <p:spPr>
            <a:xfrm>
              <a:off x="698406" y="2548426"/>
              <a:ext cx="1750382" cy="1712388"/>
            </a:xfrm>
            <a:prstGeom prst="rect">
              <a:avLst/>
            </a:prstGeom>
            <a:solidFill>
              <a:srgbClr val="FCD8D1"/>
            </a:solidFill>
            <a:ln w="57150"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6D90780-329E-170E-16D7-A9AA718F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999" y="2738022"/>
              <a:ext cx="1333195" cy="1333195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2CA1EFC-FD56-ABD6-9E16-035E1593A41C}"/>
                </a:ext>
              </a:extLst>
            </p:cNvPr>
            <p:cNvSpPr txBox="1"/>
            <p:nvPr/>
          </p:nvSpPr>
          <p:spPr>
            <a:xfrm>
              <a:off x="362446" y="4446807"/>
              <a:ext cx="24223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後臺管理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61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CE36C28-7802-4E94-AA13-1FCED1B04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C1CC21-3A09-915D-1260-03387922A9A1}"/>
              </a:ext>
            </a:extLst>
          </p:cNvPr>
          <p:cNvSpPr/>
          <p:nvPr/>
        </p:nvSpPr>
        <p:spPr>
          <a:xfrm>
            <a:off x="716592" y="849701"/>
            <a:ext cx="69415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漸進式網路應用程式</a:t>
            </a:r>
            <a:r>
              <a:rPr lang="en-US" altLang="zh-TW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4000" b="1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PWA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EA1F53-DA23-6664-FC10-0A82DFE0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2" y="2483480"/>
            <a:ext cx="5486400" cy="3200400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BE270C9-E36E-9CD7-12C1-B3927C5737C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6202992" y="2745090"/>
            <a:ext cx="1595805" cy="1338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7E227E7-9544-A52B-C022-59BE10D763DA}"/>
              </a:ext>
            </a:extLst>
          </p:cNvPr>
          <p:cNvGrpSpPr/>
          <p:nvPr/>
        </p:nvGrpSpPr>
        <p:grpSpPr>
          <a:xfrm>
            <a:off x="7798797" y="2483480"/>
            <a:ext cx="2499908" cy="523220"/>
            <a:chOff x="386167" y="2757815"/>
            <a:chExt cx="2499908" cy="5232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A111FC-769E-83C4-1C02-5AE887F2E052}"/>
                </a:ext>
              </a:extLst>
            </p:cNvPr>
            <p:cNvSpPr/>
            <p:nvPr/>
          </p:nvSpPr>
          <p:spPr>
            <a:xfrm>
              <a:off x="529306" y="3019425"/>
              <a:ext cx="2209131" cy="261610"/>
            </a:xfrm>
            <a:prstGeom prst="rect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ECCC768-8A0E-63FA-D648-E55F05AE78AE}"/>
                </a:ext>
              </a:extLst>
            </p:cNvPr>
            <p:cNvSpPr txBox="1"/>
            <p:nvPr/>
          </p:nvSpPr>
          <p:spPr>
            <a:xfrm>
              <a:off x="386167" y="2757815"/>
              <a:ext cx="24999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保留網頁優勢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0E703414-0B7D-9DDF-49BA-37E8536297CF}"/>
              </a:ext>
            </a:extLst>
          </p:cNvPr>
          <p:cNvGrpSpPr/>
          <p:nvPr/>
        </p:nvGrpSpPr>
        <p:grpSpPr>
          <a:xfrm>
            <a:off x="7941936" y="4083680"/>
            <a:ext cx="3407366" cy="523220"/>
            <a:chOff x="5658517" y="5658505"/>
            <a:chExt cx="3407366" cy="52322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2A3FAED-8FD0-CF2B-3B24-1156FB3CB03E}"/>
                </a:ext>
              </a:extLst>
            </p:cNvPr>
            <p:cNvSpPr/>
            <p:nvPr/>
          </p:nvSpPr>
          <p:spPr>
            <a:xfrm>
              <a:off x="5720430" y="5909428"/>
              <a:ext cx="3283541" cy="272297"/>
            </a:xfrm>
            <a:prstGeom prst="rect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858E227B-B4B4-92EC-36A5-2DC2102F8DCA}"/>
                </a:ext>
              </a:extLst>
            </p:cNvPr>
            <p:cNvSpPr txBox="1"/>
            <p:nvPr/>
          </p:nvSpPr>
          <p:spPr>
            <a:xfrm>
              <a:off x="5658517" y="5658505"/>
              <a:ext cx="34073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達到應用程式的體驗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49727CAA-A0F2-A7E7-C3ED-B82C57488EAF}"/>
              </a:ext>
            </a:extLst>
          </p:cNvPr>
          <p:cNvCxnSpPr>
            <a:cxnSpLocks/>
            <a:stCxn id="7" idx="3"/>
            <a:endCxn id="35" idx="1"/>
          </p:cNvCxnSpPr>
          <p:nvPr/>
        </p:nvCxnSpPr>
        <p:spPr>
          <a:xfrm>
            <a:off x="6202992" y="4083680"/>
            <a:ext cx="1738944" cy="2616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頁尾版面配置區 32">
            <a:extLst>
              <a:ext uri="{FF2B5EF4-FFF2-40B4-BE49-F238E27FC236}">
                <a16:creationId xmlns:a16="http://schemas.microsoft.com/office/drawing/2014/main" id="{63B96DB1-DFD3-8941-4B99-0481E08A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鍾紫絨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64B18B-9A98-4D01-225B-6B05BEE92562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20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9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534CCD-FEDA-EC0B-19B3-F373FCFE1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8B39FA-CE21-3294-BD14-7A0EFDFA4F77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cap="none" spc="0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4000" b="1" dirty="0">
                <a:ln w="0"/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2B8304-EFAC-2500-B847-F2AC92D8A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 rot="16200000">
            <a:off x="10982325" y="737116"/>
            <a:ext cx="2419350" cy="9906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3870DDC-55FE-0E70-FC8D-122F91AB5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 rot="16200000">
            <a:off x="-1209674" y="5153024"/>
            <a:ext cx="2419350" cy="9906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41CE38F-CD3E-F838-C764-F25034945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41" y="1855987"/>
            <a:ext cx="1533220" cy="15332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5CCEF7-C68A-A033-2EB6-AF335E65017B}"/>
              </a:ext>
            </a:extLst>
          </p:cNvPr>
          <p:cNvSpPr txBox="1"/>
          <p:nvPr/>
        </p:nvSpPr>
        <p:spPr>
          <a:xfrm>
            <a:off x="1376360" y="3389207"/>
            <a:ext cx="1750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  <p:grpSp>
        <p:nvGrpSpPr>
          <p:cNvPr id="2061" name="群組 2060">
            <a:extLst>
              <a:ext uri="{FF2B5EF4-FFF2-40B4-BE49-F238E27FC236}">
                <a16:creationId xmlns:a16="http://schemas.microsoft.com/office/drawing/2014/main" id="{CA37E954-27C2-B03F-2A8F-E018E34CEE91}"/>
              </a:ext>
            </a:extLst>
          </p:cNvPr>
          <p:cNvGrpSpPr/>
          <p:nvPr/>
        </p:nvGrpSpPr>
        <p:grpSpPr>
          <a:xfrm>
            <a:off x="3431480" y="1609280"/>
            <a:ext cx="4874582" cy="400110"/>
            <a:chOff x="3343810" y="1584751"/>
            <a:chExt cx="4874582" cy="400110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6BC6096-8CE7-53B3-810B-C40AE5329BFD}"/>
                </a:ext>
              </a:extLst>
            </p:cNvPr>
            <p:cNvSpPr txBox="1"/>
            <p:nvPr/>
          </p:nvSpPr>
          <p:spPr>
            <a:xfrm>
              <a:off x="3343810" y="1584751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參加活動意願 </a:t>
              </a:r>
              <a:r>
                <a:rPr lang="en-US" altLang="zh-TW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 </a:t>
              </a:r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領養意願</a:t>
              </a: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88088F4-3B84-DF36-B12E-387E6FA22DDD}"/>
                </a:ext>
              </a:extLst>
            </p:cNvPr>
            <p:cNvCxnSpPr>
              <a:cxnSpLocks/>
            </p:cNvCxnSpPr>
            <p:nvPr/>
          </p:nvCxnSpPr>
          <p:spPr>
            <a:xfrm>
              <a:off x="3817842" y="1984861"/>
              <a:ext cx="4171950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40">
            <a:extLst>
              <a:ext uri="{FF2B5EF4-FFF2-40B4-BE49-F238E27FC236}">
                <a16:creationId xmlns:a16="http://schemas.microsoft.com/office/drawing/2014/main" id="{512927A3-7462-2E76-E253-52D4B492F87D}"/>
              </a:ext>
            </a:extLst>
          </p:cNvPr>
          <p:cNvSpPr txBox="1"/>
          <p:nvPr/>
        </p:nvSpPr>
        <p:spPr>
          <a:xfrm>
            <a:off x="1650928" y="2042082"/>
            <a:ext cx="11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zh-TW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Bunny</a:t>
            </a:r>
          </a:p>
          <a:p>
            <a:pPr algn="ctr" fontAlgn="ctr"/>
            <a:r>
              <a:rPr lang="zh-TW" altLang="en-US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幫你</a:t>
            </a:r>
            <a:endParaRPr lang="en-US" altLang="zh-TW" sz="2000" b="1" dirty="0">
              <a:latin typeface="Adobe Garamond Pro" pitchFamily="18" charset="0"/>
              <a:ea typeface="Kozuka Mincho Pro B" pitchFamily="18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F8D0661-58A4-21A3-E98E-EB697CA00298}"/>
              </a:ext>
            </a:extLst>
          </p:cNvPr>
          <p:cNvSpPr txBox="1"/>
          <p:nvPr/>
        </p:nvSpPr>
        <p:spPr>
          <a:xfrm>
            <a:off x="8867920" y="3389207"/>
            <a:ext cx="1750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主機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F638BE4-30D8-63F5-6F4E-BC1FB086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773" y="1669044"/>
            <a:ext cx="1668676" cy="166867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B955F1F-142E-41AA-F844-477A596A0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35" y="4388895"/>
            <a:ext cx="1581303" cy="1581303"/>
          </a:xfrm>
          <a:prstGeom prst="rect">
            <a:avLst/>
          </a:prstGeom>
        </p:spPr>
      </p:pic>
      <p:grpSp>
        <p:nvGrpSpPr>
          <p:cNvPr id="2067" name="群組 2066">
            <a:extLst>
              <a:ext uri="{FF2B5EF4-FFF2-40B4-BE49-F238E27FC236}">
                <a16:creationId xmlns:a16="http://schemas.microsoft.com/office/drawing/2014/main" id="{5FBB8C69-504A-C8D9-FAEB-B8FADD4CD917}"/>
              </a:ext>
            </a:extLst>
          </p:cNvPr>
          <p:cNvGrpSpPr/>
          <p:nvPr/>
        </p:nvGrpSpPr>
        <p:grpSpPr>
          <a:xfrm>
            <a:off x="3364805" y="2075289"/>
            <a:ext cx="4874582" cy="400110"/>
            <a:chOff x="3277135" y="2050760"/>
            <a:chExt cx="4874582" cy="400110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DBACCAC-0F86-205A-EA25-E1411CEF4FFE}"/>
                </a:ext>
              </a:extLst>
            </p:cNvPr>
            <p:cNvSpPr txBox="1"/>
            <p:nvPr/>
          </p:nvSpPr>
          <p:spPr>
            <a:xfrm>
              <a:off x="3277135" y="2050760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傳送品牌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Logo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AEF8F07-FE61-7E88-681C-653BE6F6FBC5}"/>
                </a:ext>
              </a:extLst>
            </p:cNvPr>
            <p:cNvCxnSpPr>
              <a:cxnSpLocks/>
            </p:cNvCxnSpPr>
            <p:nvPr/>
          </p:nvCxnSpPr>
          <p:spPr>
            <a:xfrm>
              <a:off x="3817842" y="2442538"/>
              <a:ext cx="41719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EA7B5FC-42C6-E604-83DA-A75E4E5B7D55}"/>
              </a:ext>
            </a:extLst>
          </p:cNvPr>
          <p:cNvSpPr txBox="1"/>
          <p:nvPr/>
        </p:nvSpPr>
        <p:spPr>
          <a:xfrm>
            <a:off x="9750573" y="809725"/>
            <a:ext cx="133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非會員</a:t>
            </a:r>
          </a:p>
        </p:txBody>
      </p:sp>
      <p:grpSp>
        <p:nvGrpSpPr>
          <p:cNvPr id="2062" name="群組 2061">
            <a:extLst>
              <a:ext uri="{FF2B5EF4-FFF2-40B4-BE49-F238E27FC236}">
                <a16:creationId xmlns:a16="http://schemas.microsoft.com/office/drawing/2014/main" id="{CD7A98BE-78B1-F00C-D3EE-C62AC09E87D2}"/>
              </a:ext>
            </a:extLst>
          </p:cNvPr>
          <p:cNvGrpSpPr/>
          <p:nvPr/>
        </p:nvGrpSpPr>
        <p:grpSpPr>
          <a:xfrm>
            <a:off x="5828113" y="3850872"/>
            <a:ext cx="4874582" cy="1397848"/>
            <a:chOff x="5563709" y="3829685"/>
            <a:chExt cx="4874582" cy="1397848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519F18E-2494-5F7E-F61E-4DE766A1D208}"/>
                </a:ext>
              </a:extLst>
            </p:cNvPr>
            <p:cNvSpPr txBox="1"/>
            <p:nvPr/>
          </p:nvSpPr>
          <p:spPr>
            <a:xfrm>
              <a:off x="5563709" y="4758250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參加活動 </a:t>
              </a:r>
              <a:r>
                <a:rPr lang="en-US" altLang="zh-TW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 </a:t>
              </a:r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領養意願資料</a:t>
              </a:r>
            </a:p>
          </p:txBody>
        </p: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37813706-FB5D-EEB0-FCFD-9668D213B922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7367314" y="3116140"/>
              <a:ext cx="1397848" cy="2824938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64" name="群組 2063">
            <a:extLst>
              <a:ext uri="{FF2B5EF4-FFF2-40B4-BE49-F238E27FC236}">
                <a16:creationId xmlns:a16="http://schemas.microsoft.com/office/drawing/2014/main" id="{F58E3F93-4406-3900-F87B-927DF318E0E2}"/>
              </a:ext>
            </a:extLst>
          </p:cNvPr>
          <p:cNvGrpSpPr/>
          <p:nvPr/>
        </p:nvGrpSpPr>
        <p:grpSpPr>
          <a:xfrm>
            <a:off x="5971211" y="3846035"/>
            <a:ext cx="4874582" cy="2227011"/>
            <a:chOff x="5680149" y="3885828"/>
            <a:chExt cx="4874582" cy="2227011"/>
          </a:xfrm>
        </p:grpSpPr>
        <p:cxnSp>
          <p:nvCxnSpPr>
            <p:cNvPr id="2053" name="接點: 肘形 2052">
              <a:extLst>
                <a:ext uri="{FF2B5EF4-FFF2-40B4-BE49-F238E27FC236}">
                  <a16:creationId xmlns:a16="http://schemas.microsoft.com/office/drawing/2014/main" id="{2B192338-28B6-BD3C-2F0A-AD2F7E152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9262" y="3885828"/>
              <a:ext cx="3039494" cy="1630121"/>
            </a:xfrm>
            <a:prstGeom prst="bentConnector3">
              <a:avLst>
                <a:gd name="adj1" fmla="val 99826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A66FD698-A3DF-2910-0E04-10C41AFEEC79}"/>
                </a:ext>
              </a:extLst>
            </p:cNvPr>
            <p:cNvSpPr txBox="1"/>
            <p:nvPr/>
          </p:nvSpPr>
          <p:spPr>
            <a:xfrm>
              <a:off x="5680149" y="5712729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增加活動 </a:t>
              </a:r>
              <a:r>
                <a:rPr lang="en-US" altLang="zh-TW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 </a:t>
              </a:r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領養消息</a:t>
              </a:r>
            </a:p>
          </p:txBody>
        </p:sp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69DE99-E120-D75B-89E8-80989009503B}"/>
              </a:ext>
            </a:extLst>
          </p:cNvPr>
          <p:cNvCxnSpPr>
            <a:cxnSpLocks/>
          </p:cNvCxnSpPr>
          <p:nvPr/>
        </p:nvCxnSpPr>
        <p:spPr>
          <a:xfrm>
            <a:off x="10845570" y="678032"/>
            <a:ext cx="8667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6FCA64CE-070A-F00D-7BD3-E5E13809E039}"/>
              </a:ext>
            </a:extLst>
          </p:cNvPr>
          <p:cNvCxnSpPr>
            <a:cxnSpLocks/>
          </p:cNvCxnSpPr>
          <p:nvPr/>
        </p:nvCxnSpPr>
        <p:spPr>
          <a:xfrm>
            <a:off x="10845570" y="1000372"/>
            <a:ext cx="8667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FEFF422-DAC7-8C18-250A-1CA177CBD469}"/>
              </a:ext>
            </a:extLst>
          </p:cNvPr>
          <p:cNvSpPr txBox="1"/>
          <p:nvPr/>
        </p:nvSpPr>
        <p:spPr>
          <a:xfrm>
            <a:off x="9655168" y="474089"/>
            <a:ext cx="133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grpSp>
        <p:nvGrpSpPr>
          <p:cNvPr id="2063" name="群組 2062">
            <a:extLst>
              <a:ext uri="{FF2B5EF4-FFF2-40B4-BE49-F238E27FC236}">
                <a16:creationId xmlns:a16="http://schemas.microsoft.com/office/drawing/2014/main" id="{C55BF82E-F983-17DD-B90C-A9DAF894E4B6}"/>
              </a:ext>
            </a:extLst>
          </p:cNvPr>
          <p:cNvGrpSpPr/>
          <p:nvPr/>
        </p:nvGrpSpPr>
        <p:grpSpPr>
          <a:xfrm>
            <a:off x="1221418" y="3850873"/>
            <a:ext cx="4874582" cy="1825338"/>
            <a:chOff x="2798855" y="2663420"/>
            <a:chExt cx="4874582" cy="1825338"/>
          </a:xfrm>
        </p:grpSpPr>
        <p:cxnSp>
          <p:nvCxnSpPr>
            <p:cNvPr id="2059" name="接點: 肘形 2058">
              <a:extLst>
                <a:ext uri="{FF2B5EF4-FFF2-40B4-BE49-F238E27FC236}">
                  <a16:creationId xmlns:a16="http://schemas.microsoft.com/office/drawing/2014/main" id="{A2D1DC28-95FE-AE23-1E9C-B77A1EEF38C0}"/>
                </a:ext>
              </a:extLst>
            </p:cNvPr>
            <p:cNvCxnSpPr>
              <a:cxnSpLocks/>
              <a:stCxn id="23" idx="1"/>
              <a:endCxn id="12" idx="2"/>
            </p:cNvCxnSpPr>
            <p:nvPr/>
          </p:nvCxnSpPr>
          <p:spPr>
            <a:xfrm rot="10800000">
              <a:off x="3828988" y="2663420"/>
              <a:ext cx="2949284" cy="1328675"/>
            </a:xfrm>
            <a:prstGeom prst="bentConnector2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6E47359-422C-D534-7E4F-B861EFB2B2F6}"/>
                </a:ext>
              </a:extLst>
            </p:cNvPr>
            <p:cNvSpPr txBox="1"/>
            <p:nvPr/>
          </p:nvSpPr>
          <p:spPr>
            <a:xfrm>
              <a:off x="2798855" y="4088648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通知活動 </a:t>
              </a:r>
              <a:r>
                <a:rPr lang="en-US" altLang="zh-TW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 </a:t>
              </a:r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領養意願者</a:t>
              </a:r>
            </a:p>
          </p:txBody>
        </p:sp>
      </p:grpSp>
      <p:grpSp>
        <p:nvGrpSpPr>
          <p:cNvPr id="2066" name="群組 2065">
            <a:extLst>
              <a:ext uri="{FF2B5EF4-FFF2-40B4-BE49-F238E27FC236}">
                <a16:creationId xmlns:a16="http://schemas.microsoft.com/office/drawing/2014/main" id="{F52D5CB0-D22A-338C-C3AE-7F655B71BB16}"/>
              </a:ext>
            </a:extLst>
          </p:cNvPr>
          <p:cNvGrpSpPr/>
          <p:nvPr/>
        </p:nvGrpSpPr>
        <p:grpSpPr>
          <a:xfrm>
            <a:off x="3554196" y="2858369"/>
            <a:ext cx="4874582" cy="454213"/>
            <a:chOff x="3466526" y="2833840"/>
            <a:chExt cx="4874582" cy="454213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487C1ACB-C5D2-49E6-35EF-2B1518A74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842" y="2833840"/>
              <a:ext cx="417195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2B4FADE-447F-464E-6F81-3A05C3C4FE25}"/>
                </a:ext>
              </a:extLst>
            </p:cNvPr>
            <p:cNvSpPr txBox="1"/>
            <p:nvPr/>
          </p:nvSpPr>
          <p:spPr>
            <a:xfrm>
              <a:off x="3466526" y="2887943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回傳掃描結果</a:t>
              </a:r>
            </a:p>
          </p:txBody>
        </p:sp>
      </p:grpSp>
      <p:grpSp>
        <p:nvGrpSpPr>
          <p:cNvPr id="2065" name="群組 2064">
            <a:extLst>
              <a:ext uri="{FF2B5EF4-FFF2-40B4-BE49-F238E27FC236}">
                <a16:creationId xmlns:a16="http://schemas.microsoft.com/office/drawing/2014/main" id="{387992E7-CBD2-B253-4F99-E82AAF4888E1}"/>
              </a:ext>
            </a:extLst>
          </p:cNvPr>
          <p:cNvGrpSpPr/>
          <p:nvPr/>
        </p:nvGrpSpPr>
        <p:grpSpPr>
          <a:xfrm>
            <a:off x="3554196" y="3402042"/>
            <a:ext cx="4874582" cy="454213"/>
            <a:chOff x="3466526" y="3377513"/>
            <a:chExt cx="4874582" cy="454213"/>
          </a:xfrm>
        </p:grpSpPr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E42D304D-6A10-CBD4-1B1A-B15302B26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842" y="3377513"/>
              <a:ext cx="4171950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5BABEDA3-ECEB-93E3-8958-97DDA5431F18}"/>
                </a:ext>
              </a:extLst>
            </p:cNvPr>
            <p:cNvSpPr txBox="1"/>
            <p:nvPr/>
          </p:nvSpPr>
          <p:spPr>
            <a:xfrm>
              <a:off x="3466526" y="3431616"/>
              <a:ext cx="487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收到活動消息</a:t>
              </a:r>
            </a:p>
          </p:txBody>
        </p: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E31C9B8-1B09-D866-F485-F32C88228D4C}"/>
              </a:ext>
            </a:extLst>
          </p:cNvPr>
          <p:cNvSpPr txBox="1"/>
          <p:nvPr/>
        </p:nvSpPr>
        <p:spPr>
          <a:xfrm>
            <a:off x="5122289" y="5826427"/>
            <a:ext cx="1750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</a:t>
            </a:r>
          </a:p>
        </p:txBody>
      </p:sp>
      <p:sp>
        <p:nvSpPr>
          <p:cNvPr id="39" name="頁尾版面配置區 32">
            <a:extLst>
              <a:ext uri="{FF2B5EF4-FFF2-40B4-BE49-F238E27FC236}">
                <a16:creationId xmlns:a16="http://schemas.microsoft.com/office/drawing/2014/main" id="{AC31F14D-E5A2-0D17-5E92-64DBBB0B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鍾紫絨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905162-3307-B364-77FC-3E8372445131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21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87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1B0EAEBB-02A2-B7AC-CD8B-AAC352396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>
            <a:off x="9791699" y="6362699"/>
            <a:ext cx="2419350" cy="9906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A136A1-2D3B-E972-FBC9-3C66FE4FD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5429250" y="1700510"/>
            <a:ext cx="1333500" cy="723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23840C8-BFDA-AAFB-62B3-2F2E268029FB}"/>
              </a:ext>
            </a:extLst>
          </p:cNvPr>
          <p:cNvSpPr/>
          <p:nvPr/>
        </p:nvSpPr>
        <p:spPr>
          <a:xfrm>
            <a:off x="5584746" y="2424410"/>
            <a:ext cx="62072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6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使用工具規格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FB989D9-A7FB-6B6C-964D-1480D1B26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699" y="2978408"/>
            <a:ext cx="3179059" cy="13430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0BCC109-BBDA-B7D4-11F5-2A7B8F465EAB}"/>
              </a:ext>
            </a:extLst>
          </p:cNvPr>
          <p:cNvSpPr/>
          <p:nvPr/>
        </p:nvSpPr>
        <p:spPr>
          <a:xfrm rot="5400000">
            <a:off x="-785102" y="1822460"/>
            <a:ext cx="6892025" cy="3179060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D2E3E38-7421-0096-F299-DD99CAD5D9C9}"/>
              </a:ext>
            </a:extLst>
          </p:cNvPr>
          <p:cNvGrpSpPr/>
          <p:nvPr/>
        </p:nvGrpSpPr>
        <p:grpSpPr>
          <a:xfrm>
            <a:off x="485593" y="5686424"/>
            <a:ext cx="1171574" cy="942975"/>
            <a:chOff x="3137608" y="2971800"/>
            <a:chExt cx="973098" cy="707886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1808F55B-08DF-9040-1B8E-F7CE5FAC1D4B}"/>
                </a:ext>
              </a:extLst>
            </p:cNvPr>
            <p:cNvSpPr/>
            <p:nvPr/>
          </p:nvSpPr>
          <p:spPr>
            <a:xfrm>
              <a:off x="3301081" y="2971800"/>
              <a:ext cx="809625" cy="707886"/>
            </a:xfrm>
            <a:prstGeom prst="triangle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CC911BEA-98F7-86D9-4891-D8AD76FA8F6D}"/>
                </a:ext>
              </a:extLst>
            </p:cNvPr>
            <p:cNvSpPr/>
            <p:nvPr/>
          </p:nvSpPr>
          <p:spPr>
            <a:xfrm>
              <a:off x="3137608" y="2971800"/>
              <a:ext cx="809625" cy="70788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A4FCEB7D-5901-EEC3-BB02-59C9F40DD01C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32574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39C0C1-D82A-367D-4363-2A34471B4672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42099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0FCB1425-78BE-8DCE-C71A-45EF124467B9}"/>
                </a:ext>
              </a:extLst>
            </p:cNvPr>
            <p:cNvCxnSpPr>
              <a:cxnSpLocks/>
            </p:cNvCxnSpPr>
            <p:nvPr/>
          </p:nvCxnSpPr>
          <p:spPr>
            <a:xfrm>
              <a:off x="3542420" y="3516243"/>
              <a:ext cx="5682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A970B2-B687-CF21-8C4F-4A70785522CE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22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3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群組 92">
            <a:extLst>
              <a:ext uri="{FF2B5EF4-FFF2-40B4-BE49-F238E27FC236}">
                <a16:creationId xmlns:a16="http://schemas.microsoft.com/office/drawing/2014/main" id="{7ED1E10A-900E-7504-97EC-268B792652CF}"/>
              </a:ext>
            </a:extLst>
          </p:cNvPr>
          <p:cNvGrpSpPr/>
          <p:nvPr/>
        </p:nvGrpSpPr>
        <p:grpSpPr>
          <a:xfrm>
            <a:off x="8343852" y="2290166"/>
            <a:ext cx="2569802" cy="2764554"/>
            <a:chOff x="560842" y="2263810"/>
            <a:chExt cx="2569802" cy="2764554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C600728D-711B-3B21-45DC-A92A11DDC32D}"/>
                </a:ext>
              </a:extLst>
            </p:cNvPr>
            <p:cNvSpPr/>
            <p:nvPr/>
          </p:nvSpPr>
          <p:spPr>
            <a:xfrm>
              <a:off x="560842" y="2263810"/>
              <a:ext cx="2569801" cy="261610"/>
            </a:xfrm>
            <a:prstGeom prst="rect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82A8548-8980-4543-4AB6-7E323C0B7ACD}"/>
                </a:ext>
              </a:extLst>
            </p:cNvPr>
            <p:cNvSpPr/>
            <p:nvPr/>
          </p:nvSpPr>
          <p:spPr>
            <a:xfrm>
              <a:off x="560843" y="2535335"/>
              <a:ext cx="2569801" cy="2493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D257EA95-9386-6B42-0E3C-BAFDC87B74B1}"/>
              </a:ext>
            </a:extLst>
          </p:cNvPr>
          <p:cNvGrpSpPr/>
          <p:nvPr/>
        </p:nvGrpSpPr>
        <p:grpSpPr>
          <a:xfrm>
            <a:off x="1165597" y="2277107"/>
            <a:ext cx="2569802" cy="2764554"/>
            <a:chOff x="560842" y="2263810"/>
            <a:chExt cx="2569802" cy="2764554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C83DDB7-9ABE-01D9-C865-BA1CF95BFD86}"/>
                </a:ext>
              </a:extLst>
            </p:cNvPr>
            <p:cNvSpPr/>
            <p:nvPr/>
          </p:nvSpPr>
          <p:spPr>
            <a:xfrm>
              <a:off x="560842" y="2263810"/>
              <a:ext cx="2569801" cy="261610"/>
            </a:xfrm>
            <a:prstGeom prst="rect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38A31A6-7CB5-7002-67BB-8C48B887D368}"/>
                </a:ext>
              </a:extLst>
            </p:cNvPr>
            <p:cNvSpPr/>
            <p:nvPr/>
          </p:nvSpPr>
          <p:spPr>
            <a:xfrm>
              <a:off x="560843" y="2535335"/>
              <a:ext cx="2569801" cy="2493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3D14303-6755-3630-67F2-D1D9233D5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511643-C184-F323-4FBB-C35917B3EADD}"/>
              </a:ext>
            </a:extLst>
          </p:cNvPr>
          <p:cNvSpPr/>
          <p:nvPr/>
        </p:nvSpPr>
        <p:spPr>
          <a:xfrm>
            <a:off x="716592" y="83340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使用工具規格</a:t>
            </a:r>
          </a:p>
        </p:txBody>
      </p:sp>
      <p:sp>
        <p:nvSpPr>
          <p:cNvPr id="57" name="頁尾版面配置區 32">
            <a:extLst>
              <a:ext uri="{FF2B5EF4-FFF2-40B4-BE49-F238E27FC236}">
                <a16:creationId xmlns:a16="http://schemas.microsoft.com/office/drawing/2014/main" id="{45E4809B-DDB6-AC59-3175-8ABF852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鍾紫絨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FBCE4EE-2CFF-4FCA-5ACC-160B0EB31BEC}"/>
              </a:ext>
            </a:extLst>
          </p:cNvPr>
          <p:cNvSpPr txBox="1"/>
          <p:nvPr/>
        </p:nvSpPr>
        <p:spPr>
          <a:xfrm>
            <a:off x="1424970" y="2052793"/>
            <a:ext cx="2051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CEE3AAD-6B13-122B-8F07-EBB8E9735292}"/>
              </a:ext>
            </a:extLst>
          </p:cNvPr>
          <p:cNvSpPr txBox="1"/>
          <p:nvPr/>
        </p:nvSpPr>
        <p:spPr>
          <a:xfrm>
            <a:off x="1303897" y="2628650"/>
            <a:ext cx="2569806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3.10.3 </a:t>
            </a: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 18</a:t>
            </a:r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423F8C1E-4C5F-86FE-ED7A-C1D01ED0EFB1}"/>
              </a:ext>
            </a:extLst>
          </p:cNvPr>
          <p:cNvGrpSpPr/>
          <p:nvPr/>
        </p:nvGrpSpPr>
        <p:grpSpPr>
          <a:xfrm>
            <a:off x="4821362" y="2299248"/>
            <a:ext cx="2569802" cy="2764554"/>
            <a:chOff x="560842" y="2263810"/>
            <a:chExt cx="2569802" cy="2764554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A7F15F6-569B-0EFA-35E4-4AC668F41EB4}"/>
                </a:ext>
              </a:extLst>
            </p:cNvPr>
            <p:cNvSpPr/>
            <p:nvPr/>
          </p:nvSpPr>
          <p:spPr>
            <a:xfrm>
              <a:off x="560842" y="2263810"/>
              <a:ext cx="2569801" cy="261610"/>
            </a:xfrm>
            <a:prstGeom prst="rect">
              <a:avLst/>
            </a:prstGeom>
            <a:solidFill>
              <a:srgbClr val="FCD8D1"/>
            </a:solidFill>
            <a:ln>
              <a:solidFill>
                <a:srgbClr val="FCD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DC44151-B6A8-7C34-A02B-41EBDC3F774E}"/>
                </a:ext>
              </a:extLst>
            </p:cNvPr>
            <p:cNvSpPr/>
            <p:nvPr/>
          </p:nvSpPr>
          <p:spPr>
            <a:xfrm>
              <a:off x="560843" y="2535335"/>
              <a:ext cx="2569801" cy="2493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769C127-CB3C-0BFE-FD9A-01AFFC83296C}"/>
              </a:ext>
            </a:extLst>
          </p:cNvPr>
          <p:cNvSpPr txBox="1"/>
          <p:nvPr/>
        </p:nvSpPr>
        <p:spPr>
          <a:xfrm>
            <a:off x="5393451" y="2065068"/>
            <a:ext cx="1425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0B3CEC5-E876-EC86-6BC8-CE5E90F6DB56}"/>
              </a:ext>
            </a:extLst>
          </p:cNvPr>
          <p:cNvSpPr txBox="1"/>
          <p:nvPr/>
        </p:nvSpPr>
        <p:spPr>
          <a:xfrm>
            <a:off x="4920640" y="2628650"/>
            <a:ext cx="3101575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PostgreSQL</a:t>
            </a:r>
          </a:p>
          <a:p>
            <a:r>
              <a:rPr lang="en-US" altLang="zh-TW" dirty="0"/>
              <a:t>Heroku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C4A50C8-45CE-362A-1AA2-0F3A5644B167}"/>
              </a:ext>
            </a:extLst>
          </p:cNvPr>
          <p:cNvSpPr txBox="1"/>
          <p:nvPr/>
        </p:nvSpPr>
        <p:spPr>
          <a:xfrm>
            <a:off x="8607900" y="2052793"/>
            <a:ext cx="2041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t"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前後端介面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D67D511-4AAB-115C-CF5F-C224C601EA43}"/>
              </a:ext>
            </a:extLst>
          </p:cNvPr>
          <p:cNvSpPr txBox="1"/>
          <p:nvPr/>
        </p:nvSpPr>
        <p:spPr>
          <a:xfrm>
            <a:off x="8503248" y="2628650"/>
            <a:ext cx="2302245" cy="1882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HTML5</a:t>
            </a:r>
          </a:p>
          <a:p>
            <a:r>
              <a:rPr lang="en-US" altLang="zh-TW" dirty="0"/>
              <a:t>CSS3</a:t>
            </a:r>
          </a:p>
          <a:p>
            <a:r>
              <a:rPr lang="en-US" altLang="zh-TW" dirty="0"/>
              <a:t>JavaScript</a:t>
            </a:r>
          </a:p>
          <a:p>
            <a:r>
              <a:rPr lang="en-US" altLang="zh-TW" dirty="0"/>
              <a:t>Figma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8A7A36F-3648-E516-5DC2-CC783DFE4776}"/>
              </a:ext>
            </a:extLst>
          </p:cNvPr>
          <p:cNvSpPr txBox="1"/>
          <p:nvPr/>
        </p:nvSpPr>
        <p:spPr>
          <a:xfrm>
            <a:off x="11584085" y="6308079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23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800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73D1CA7-9645-6F1D-D65B-52EA1E9C5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8"/>
          <a:stretch/>
        </p:blipFill>
        <p:spPr>
          <a:xfrm>
            <a:off x="-363794" y="0"/>
            <a:ext cx="4444181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E26BFDA-2FDB-6CC5-70D3-5857E0027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4" t="37706" r="37258" b="43656"/>
          <a:stretch/>
        </p:blipFill>
        <p:spPr>
          <a:xfrm>
            <a:off x="1848464" y="2249129"/>
            <a:ext cx="3031362" cy="235974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65A4B9F-D006-EEA0-EE0C-AC58F6E031CF}"/>
              </a:ext>
            </a:extLst>
          </p:cNvPr>
          <p:cNvSpPr/>
          <p:nvPr/>
        </p:nvSpPr>
        <p:spPr>
          <a:xfrm>
            <a:off x="4660513" y="2875002"/>
            <a:ext cx="62072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6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THE END</a:t>
            </a:r>
            <a:endParaRPr lang="zh-TW" altLang="en-US" sz="66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40C7D7C-2BB0-8E50-8931-73E880337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8526411" y="2513052"/>
            <a:ext cx="1333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1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05CB517-EE46-E144-95D7-05061CFD625F}"/>
              </a:ext>
            </a:extLst>
          </p:cNvPr>
          <p:cNvSpPr/>
          <p:nvPr/>
        </p:nvSpPr>
        <p:spPr>
          <a:xfrm>
            <a:off x="4325602" y="2705725"/>
            <a:ext cx="6207204" cy="144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8800" b="1" i="0" u="none" strike="noStrike" dirty="0">
                <a:solidFill>
                  <a:srgbClr val="FCD8D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8800" b="1" i="0" u="none" strike="noStrike" dirty="0">
                <a:solidFill>
                  <a:srgbClr val="FCD8D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800" b="1" i="0" u="none" strike="noStrike" dirty="0">
                <a:solidFill>
                  <a:srgbClr val="FCD8D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8800" b="1" i="0" u="none" strike="noStrike" dirty="0">
                <a:solidFill>
                  <a:srgbClr val="FCD8D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800" b="1" i="0" u="none" strike="noStrike" dirty="0">
                <a:solidFill>
                  <a:srgbClr val="FCD8D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8800" b="1" i="0" u="none" strike="noStrike" dirty="0">
              <a:solidFill>
                <a:srgbClr val="FCD8D1"/>
              </a:solidFill>
              <a:effectLst>
                <a:outerShdw blurRad="50800" dist="38100" algn="l" rotWithShape="0">
                  <a:prstClr val="black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50F8402-5655-920C-D826-45B4223A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5" b="74028"/>
          <a:stretch/>
        </p:blipFill>
        <p:spPr>
          <a:xfrm>
            <a:off x="9206753" y="-1"/>
            <a:ext cx="2985247" cy="21145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048BBE-D52C-787A-FC5E-D2576F88C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72361" r="86173" b="7639"/>
          <a:stretch/>
        </p:blipFill>
        <p:spPr>
          <a:xfrm>
            <a:off x="542925" y="5248275"/>
            <a:ext cx="121920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9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165BC12-4724-EFAF-013F-0E6682C40EDA}"/>
              </a:ext>
            </a:extLst>
          </p:cNvPr>
          <p:cNvSpPr/>
          <p:nvPr/>
        </p:nvSpPr>
        <p:spPr>
          <a:xfrm rot="5400000">
            <a:off x="111828" y="880300"/>
            <a:ext cx="5610225" cy="3849628"/>
          </a:xfrm>
          <a:prstGeom prst="rect">
            <a:avLst/>
          </a:prstGeom>
          <a:solidFill>
            <a:srgbClr val="FCD8D1"/>
          </a:solidFill>
          <a:ln>
            <a:solidFill>
              <a:srgbClr val="FCD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7C9577-EF2D-CDCF-BB14-5432F4299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41" y="4938714"/>
            <a:ext cx="3179059" cy="1343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75D540-2041-F5B0-0FA5-C756C276E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9" t="35694" r="16485" b="52639"/>
          <a:stretch/>
        </p:blipFill>
        <p:spPr>
          <a:xfrm>
            <a:off x="9772649" y="3429000"/>
            <a:ext cx="933451" cy="800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4CDDA0-3158-9DDB-2777-0EAB4CCC3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>
            <a:off x="9791699" y="6362699"/>
            <a:ext cx="2419350" cy="9906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A903800-41EB-3898-DCF2-3A7219257C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5429250" y="1700510"/>
            <a:ext cx="1333500" cy="7239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B899FF7-BBAA-1403-DCF0-1082681B00E5}"/>
              </a:ext>
            </a:extLst>
          </p:cNvPr>
          <p:cNvSpPr/>
          <p:nvPr/>
        </p:nvSpPr>
        <p:spPr>
          <a:xfrm>
            <a:off x="5584746" y="2424410"/>
            <a:ext cx="465462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6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背景與動機</a:t>
            </a:r>
            <a:endParaRPr lang="zh-TW" alt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51E4215-185A-C39F-FBE9-B4F81EDD13B2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1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7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F74B686-1558-37EB-FFB4-05DF5E3F2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EA1CC0-24B3-2667-BB4F-6A1702E125CF}"/>
              </a:ext>
            </a:extLst>
          </p:cNvPr>
          <p:cNvSpPr txBox="1"/>
          <p:nvPr/>
        </p:nvSpPr>
        <p:spPr>
          <a:xfrm>
            <a:off x="739139" y="852008"/>
            <a:ext cx="180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55267ACF-178A-EC20-BA5E-31407554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洪瑜廷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548C48-8EE2-D327-31D4-AC2B33B3079A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2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D3F49B-FC8D-60CA-5FFB-004951309745}"/>
              </a:ext>
            </a:extLst>
          </p:cNvPr>
          <p:cNvGrpSpPr/>
          <p:nvPr/>
        </p:nvGrpSpPr>
        <p:grpSpPr>
          <a:xfrm>
            <a:off x="2044231" y="2541710"/>
            <a:ext cx="3865554" cy="2970974"/>
            <a:chOff x="1068228" y="2499470"/>
            <a:chExt cx="3865554" cy="297097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7D88502-7ABE-4BBC-7082-984B46F34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17" y="2499470"/>
              <a:ext cx="2139844" cy="213984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087FE4B-07F7-FBDF-C39F-49B95FA75287}"/>
                </a:ext>
              </a:extLst>
            </p:cNvPr>
            <p:cNvSpPr txBox="1"/>
            <p:nvPr/>
          </p:nvSpPr>
          <p:spPr>
            <a:xfrm>
              <a:off x="1068228" y="4932924"/>
              <a:ext cx="3188849" cy="537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動物保護意識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63B5E36C-9AED-7D05-8015-C99A2D62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0372" y="2719447"/>
              <a:ext cx="1353410" cy="1353410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CE002C0-9D6C-D8EB-2748-3234C060D87A}"/>
              </a:ext>
            </a:extLst>
          </p:cNvPr>
          <p:cNvGrpSpPr/>
          <p:nvPr/>
        </p:nvGrpSpPr>
        <p:grpSpPr>
          <a:xfrm>
            <a:off x="6794108" y="1952158"/>
            <a:ext cx="3353661" cy="3560526"/>
            <a:chOff x="6794108" y="1952158"/>
            <a:chExt cx="3353661" cy="356052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0602EA8-1F57-4B5A-4141-8FB2FDC0F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138" y="1952158"/>
              <a:ext cx="1257612" cy="1257612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D9C9602-126E-6284-2206-7F98B2274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847" y="2984009"/>
              <a:ext cx="1697545" cy="1697545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A4B9416-5B33-DAF6-1165-41E2C73C2522}"/>
                </a:ext>
              </a:extLst>
            </p:cNvPr>
            <p:cNvSpPr txBox="1"/>
            <p:nvPr/>
          </p:nvSpPr>
          <p:spPr>
            <a:xfrm>
              <a:off x="6794108" y="4975164"/>
              <a:ext cx="3188849" cy="537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選擇對環境無害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F78614C-B8C2-B74F-C9D8-21417047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359" y="2739290"/>
              <a:ext cx="1353410" cy="135341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403076C-7EE2-64D0-4EBF-3D3EB6656ECF}"/>
              </a:ext>
            </a:extLst>
          </p:cNvPr>
          <p:cNvSpPr/>
          <p:nvPr/>
        </p:nvSpPr>
        <p:spPr>
          <a:xfrm>
            <a:off x="925353" y="3044280"/>
            <a:ext cx="103412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全球每年約有</a:t>
            </a:r>
            <a:r>
              <a:rPr lang="zh-TW" altLang="en-US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一億</a:t>
            </a:r>
            <a:r>
              <a:rPr lang="zh-TW" altLang="en-US" sz="4400" dirty="0">
                <a:ln w="0">
                  <a:solidFill>
                    <a:schemeClr val="tx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隻動物遭受到動物實驗</a:t>
            </a:r>
          </a:p>
        </p:txBody>
      </p:sp>
    </p:spTree>
    <p:extLst>
      <p:ext uri="{BB962C8B-B14F-4D97-AF65-F5344CB8AC3E}">
        <p14:creationId xmlns:p14="http://schemas.microsoft.com/office/powerpoint/2010/main" val="29935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F74B686-1558-37EB-FFB4-05DF5E3F2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09BE3222-8B68-5E39-E84D-A2BFB1161A71}"/>
              </a:ext>
            </a:extLst>
          </p:cNvPr>
          <p:cNvGrpSpPr/>
          <p:nvPr/>
        </p:nvGrpSpPr>
        <p:grpSpPr>
          <a:xfrm>
            <a:off x="490536" y="2305046"/>
            <a:ext cx="3381376" cy="3381401"/>
            <a:chOff x="490536" y="2305046"/>
            <a:chExt cx="3381376" cy="338140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AD0E66B-3814-ABCB-CEE2-7E1B0C274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" t="33611" r="68625" b="31084"/>
            <a:stretch/>
          </p:blipFill>
          <p:spPr>
            <a:xfrm>
              <a:off x="490536" y="2305046"/>
              <a:ext cx="3381376" cy="2619375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7A7C74F-6DB3-B1BC-558B-0725D4DC3652}"/>
                </a:ext>
              </a:extLst>
            </p:cNvPr>
            <p:cNvSpPr txBox="1"/>
            <p:nvPr/>
          </p:nvSpPr>
          <p:spPr>
            <a:xfrm>
              <a:off x="1039414" y="5101672"/>
              <a:ext cx="22836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化妝品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EA1CC0-24B3-2667-BB4F-6A1702E125CF}"/>
              </a:ext>
            </a:extLst>
          </p:cNvPr>
          <p:cNvSpPr txBox="1"/>
          <p:nvPr/>
        </p:nvSpPr>
        <p:spPr>
          <a:xfrm>
            <a:off x="739139" y="852008"/>
            <a:ext cx="180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4B97F61-70AE-C18D-DB6A-460C3E09571A}"/>
              </a:ext>
            </a:extLst>
          </p:cNvPr>
          <p:cNvGrpSpPr/>
          <p:nvPr/>
        </p:nvGrpSpPr>
        <p:grpSpPr>
          <a:xfrm>
            <a:off x="4367005" y="2305046"/>
            <a:ext cx="3457989" cy="3381402"/>
            <a:chOff x="4367005" y="2305046"/>
            <a:chExt cx="3457989" cy="338140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C6029ED-7378-BBC6-F576-92B07B370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5" t="33611" r="37031" b="31250"/>
            <a:stretch/>
          </p:blipFill>
          <p:spPr>
            <a:xfrm>
              <a:off x="4367005" y="2305046"/>
              <a:ext cx="3457989" cy="2619375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524527F-FC9E-D887-A4B1-4C2E08C9D9CF}"/>
                </a:ext>
              </a:extLst>
            </p:cNvPr>
            <p:cNvSpPr txBox="1"/>
            <p:nvPr/>
          </p:nvSpPr>
          <p:spPr>
            <a:xfrm>
              <a:off x="4954189" y="5101673"/>
              <a:ext cx="22836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保養品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42BD8C1-EC5C-13E7-ACAD-C4E6B281B118}"/>
              </a:ext>
            </a:extLst>
          </p:cNvPr>
          <p:cNvGrpSpPr/>
          <p:nvPr/>
        </p:nvGrpSpPr>
        <p:grpSpPr>
          <a:xfrm>
            <a:off x="8320087" y="2305046"/>
            <a:ext cx="3437283" cy="3381400"/>
            <a:chOff x="8320087" y="2305046"/>
            <a:chExt cx="3437283" cy="33814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27F199F-4F18-110D-521B-3292088AB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81" t="33611" r="5781" b="31250"/>
            <a:stretch/>
          </p:blipFill>
          <p:spPr>
            <a:xfrm>
              <a:off x="8320087" y="2305046"/>
              <a:ext cx="3437283" cy="2619375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B82BAB8-395C-98D3-D762-DE28BCBE9DAF}"/>
                </a:ext>
              </a:extLst>
            </p:cNvPr>
            <p:cNvSpPr txBox="1"/>
            <p:nvPr/>
          </p:nvSpPr>
          <p:spPr>
            <a:xfrm>
              <a:off x="9102326" y="5101671"/>
              <a:ext cx="22836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沐浴用品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DC8CB79-E3BE-26EB-45CE-8D926502442B}"/>
              </a:ext>
            </a:extLst>
          </p:cNvPr>
          <p:cNvGrpSpPr/>
          <p:nvPr/>
        </p:nvGrpSpPr>
        <p:grpSpPr>
          <a:xfrm>
            <a:off x="5002095" y="2733097"/>
            <a:ext cx="2388758" cy="2477234"/>
            <a:chOff x="4589078" y="2100569"/>
            <a:chExt cx="3029675" cy="3029677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539E313-E873-0906-E4E3-C3D21033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078" y="2100569"/>
              <a:ext cx="3029675" cy="302967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4C3807F-0CCE-B6BC-6EDB-C73F4CC97798}"/>
                </a:ext>
              </a:extLst>
            </p:cNvPr>
            <p:cNvSpPr/>
            <p:nvPr/>
          </p:nvSpPr>
          <p:spPr>
            <a:xfrm>
              <a:off x="5050656" y="3200298"/>
              <a:ext cx="1680619" cy="14680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72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  <a:endPara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3641A45-B135-A85B-ED3D-BE7007A2A91E}"/>
              </a:ext>
            </a:extLst>
          </p:cNvPr>
          <p:cNvSpPr txBox="1"/>
          <p:nvPr/>
        </p:nvSpPr>
        <p:spPr>
          <a:xfrm>
            <a:off x="5193505" y="2019136"/>
            <a:ext cx="180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31" name="頁尾版面配置區 32">
            <a:extLst>
              <a:ext uri="{FF2B5EF4-FFF2-40B4-BE49-F238E27FC236}">
                <a16:creationId xmlns:a16="http://schemas.microsoft.com/office/drawing/2014/main" id="{55267ACF-178A-EC20-BA5E-31407554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洪瑜廷 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548C48-8EE2-D327-31D4-AC2B33B3079A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3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  <p:pic>
        <p:nvPicPr>
          <p:cNvPr id="1026" name="Picture 2" descr="史上4種最殘酷「動物實驗」 兔眼注射保養品萊卡狗太空中休克死| 羅小編| 鍵盤大檸檬| ETtoday新聞雲">
            <a:extLst>
              <a:ext uri="{FF2B5EF4-FFF2-40B4-BE49-F238E27FC236}">
                <a16:creationId xmlns:a16="http://schemas.microsoft.com/office/drawing/2014/main" id="{4D9FB093-EC35-62B9-000F-6516523B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9" y="2229796"/>
            <a:ext cx="3868448" cy="289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冷眼看待「人道科技」發展？台灣動物實驗還在「馬車時代」？──給行政院科技會報的公開信｜ 陳玉敏／ 動物想想．想想動物｜ 獨立評論">
            <a:extLst>
              <a:ext uri="{FF2B5EF4-FFF2-40B4-BE49-F238E27FC236}">
                <a16:creationId xmlns:a16="http://schemas.microsoft.com/office/drawing/2014/main" id="{61F5E786-07B7-6088-4989-9B3ABF38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19" y="2245627"/>
            <a:ext cx="4114800" cy="273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34EF6F-29CE-35C4-571D-DD1D8B7B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E93CD2E-0D79-485C-7A0E-C3455A091B4B}"/>
              </a:ext>
            </a:extLst>
          </p:cNvPr>
          <p:cNvSpPr txBox="1"/>
          <p:nvPr/>
        </p:nvSpPr>
        <p:spPr>
          <a:xfrm>
            <a:off x="739139" y="852008"/>
            <a:ext cx="1804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F050ABB-59DE-1539-AADD-E5649D46EE30}"/>
              </a:ext>
            </a:extLst>
          </p:cNvPr>
          <p:cNvGrpSpPr/>
          <p:nvPr/>
        </p:nvGrpSpPr>
        <p:grpSpPr>
          <a:xfrm>
            <a:off x="236519" y="1909192"/>
            <a:ext cx="3506986" cy="3736615"/>
            <a:chOff x="236519" y="2008598"/>
            <a:chExt cx="3506986" cy="363720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421F645-48BF-EF46-118B-EB4FB6342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81" t="11311" r="14154" b="8933"/>
            <a:stretch/>
          </p:blipFill>
          <p:spPr>
            <a:xfrm>
              <a:off x="236519" y="2008598"/>
              <a:ext cx="3506986" cy="263503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3856FC3-3EB8-4A83-EA26-CBABB0E9A5FA}"/>
                </a:ext>
              </a:extLst>
            </p:cNvPr>
            <p:cNvSpPr txBox="1"/>
            <p:nvPr/>
          </p:nvSpPr>
          <p:spPr>
            <a:xfrm>
              <a:off x="388045" y="5122587"/>
              <a:ext cx="31888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推廣無動物實驗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8D03DB4-C5A0-E309-E742-39D96CF34C62}"/>
              </a:ext>
            </a:extLst>
          </p:cNvPr>
          <p:cNvGrpSpPr/>
          <p:nvPr/>
        </p:nvGrpSpPr>
        <p:grpSpPr>
          <a:xfrm>
            <a:off x="4174110" y="1909192"/>
            <a:ext cx="3937826" cy="3919312"/>
            <a:chOff x="4174110" y="1909192"/>
            <a:chExt cx="3937826" cy="3919312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F648F9A4-ED48-6233-B04D-783CBD0B95E2}"/>
                </a:ext>
              </a:extLst>
            </p:cNvPr>
            <p:cNvGrpSpPr/>
            <p:nvPr/>
          </p:nvGrpSpPr>
          <p:grpSpPr>
            <a:xfrm>
              <a:off x="4633286" y="1909192"/>
              <a:ext cx="2925427" cy="2517632"/>
              <a:chOff x="6696287" y="1819580"/>
              <a:chExt cx="3825443" cy="3163445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56774A5-8B35-A3E2-E481-0A0AA505F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8463" y="1819580"/>
                <a:ext cx="1523267" cy="1523267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80A4B1D-9C86-255F-CEF8-2FA0F3CF0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6287" y="1819580"/>
                <a:ext cx="1523267" cy="1523267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BA680AB6-1F14-E51F-8C20-977FA0559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4804" y="3191633"/>
                <a:ext cx="1791392" cy="1791392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134BBA-ACC6-7267-19E1-CD34FD9BFAB3}"/>
                </a:ext>
              </a:extLst>
            </p:cNvPr>
            <p:cNvSpPr txBox="1"/>
            <p:nvPr/>
          </p:nvSpPr>
          <p:spPr>
            <a:xfrm>
              <a:off x="4174110" y="4874397"/>
              <a:ext cx="393782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協助使用者獲得</a:t>
              </a:r>
              <a:endPara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正確無動物實驗資訊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8193952-6DDC-7ADF-CF67-B434D5649B08}"/>
              </a:ext>
            </a:extLst>
          </p:cNvPr>
          <p:cNvGrpSpPr/>
          <p:nvPr/>
        </p:nvGrpSpPr>
        <p:grpSpPr>
          <a:xfrm>
            <a:off x="8111936" y="1909192"/>
            <a:ext cx="3937826" cy="3736615"/>
            <a:chOff x="8111936" y="1909192"/>
            <a:chExt cx="3937826" cy="3736615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FB5D0AB-A2E5-7C8B-A742-6112F56CC54F}"/>
                </a:ext>
              </a:extLst>
            </p:cNvPr>
            <p:cNvGrpSpPr/>
            <p:nvPr/>
          </p:nvGrpSpPr>
          <p:grpSpPr>
            <a:xfrm>
              <a:off x="8550084" y="1909192"/>
              <a:ext cx="2859481" cy="2902752"/>
              <a:chOff x="8475463" y="1977954"/>
              <a:chExt cx="3216341" cy="3410904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196AFEA-6D27-75D9-E0DE-F8B23CDBF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5463" y="1977954"/>
                <a:ext cx="2215516" cy="2215516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57EE3094-F2FD-E0F2-C477-8B05643BD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0153" y="3387207"/>
                <a:ext cx="2001651" cy="2001651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9CD8222-89B2-A354-FDF8-6639E3935182}"/>
                </a:ext>
              </a:extLst>
            </p:cNvPr>
            <p:cNvSpPr txBox="1"/>
            <p:nvPr/>
          </p:nvSpPr>
          <p:spPr>
            <a:xfrm>
              <a:off x="8111936" y="5122587"/>
              <a:ext cx="39378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幫助實驗動物領養</a:t>
              </a:r>
            </a:p>
          </p:txBody>
        </p:sp>
      </p:grpSp>
      <p:sp>
        <p:nvSpPr>
          <p:cNvPr id="25" name="頁尾版面配置區 32">
            <a:extLst>
              <a:ext uri="{FF2B5EF4-FFF2-40B4-BE49-F238E27FC236}">
                <a16:creationId xmlns:a16="http://schemas.microsoft.com/office/drawing/2014/main" id="{0C1BC43F-FE03-1C63-4950-536A0659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洪瑜廷 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BBF5FDE-7D7F-29B1-7EEE-81AC082AFAA7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4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84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34EF6F-29CE-35C4-571D-DD1D8B7B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E93CD2E-0D79-485C-7A0E-C3455A091B4B}"/>
              </a:ext>
            </a:extLst>
          </p:cNvPr>
          <p:cNvSpPr txBox="1"/>
          <p:nvPr/>
        </p:nvSpPr>
        <p:spPr>
          <a:xfrm>
            <a:off x="739138" y="852008"/>
            <a:ext cx="48139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系統使用對象</a:t>
            </a:r>
          </a:p>
        </p:txBody>
      </p:sp>
      <p:sp>
        <p:nvSpPr>
          <p:cNvPr id="25" name="頁尾版面配置區 32">
            <a:extLst>
              <a:ext uri="{FF2B5EF4-FFF2-40B4-BE49-F238E27FC236}">
                <a16:creationId xmlns:a16="http://schemas.microsoft.com/office/drawing/2014/main" id="{0C1BC43F-FE03-1C63-4950-536A0659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洪瑜廷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BEAD10D-5867-3C91-9301-727FF8DEF436}"/>
              </a:ext>
            </a:extLst>
          </p:cNvPr>
          <p:cNvGrpSpPr/>
          <p:nvPr/>
        </p:nvGrpSpPr>
        <p:grpSpPr>
          <a:xfrm>
            <a:off x="1959197" y="2635065"/>
            <a:ext cx="2373819" cy="2224314"/>
            <a:chOff x="4699540" y="2037638"/>
            <a:chExt cx="2373819" cy="2224314"/>
          </a:xfrm>
        </p:grpSpPr>
        <p:sp>
          <p:nvSpPr>
            <p:cNvPr id="32" name="TextBox 40">
              <a:extLst>
                <a:ext uri="{FF2B5EF4-FFF2-40B4-BE49-F238E27FC236}">
                  <a16:creationId xmlns:a16="http://schemas.microsoft.com/office/drawing/2014/main" id="{C933702D-39BB-0020-F3E8-49B13E7487C8}"/>
                </a:ext>
              </a:extLst>
            </p:cNvPr>
            <p:cNvSpPr txBox="1"/>
            <p:nvPr/>
          </p:nvSpPr>
          <p:spPr>
            <a:xfrm>
              <a:off x="4941881" y="2568681"/>
              <a:ext cx="1889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lang="en-US" altLang="zh-TW" sz="3600" b="1" dirty="0">
                  <a:solidFill>
                    <a:srgbClr val="000000"/>
                  </a:solidFill>
                  <a:latin typeface="Adobe Garamond Pro" pitchFamily="18" charset="0"/>
                  <a:ea typeface="Kozuka Mincho Pro B" pitchFamily="18" charset="-128"/>
                </a:rPr>
                <a:t>Bunny</a:t>
              </a:r>
            </a:p>
            <a:p>
              <a:pPr algn="ctr" fontAlgn="ctr"/>
              <a:r>
                <a:rPr lang="zh-TW" altLang="en-US" sz="3600" b="1" dirty="0">
                  <a:solidFill>
                    <a:srgbClr val="000000"/>
                  </a:solidFill>
                  <a:latin typeface="Adobe Garamond Pro" pitchFamily="18" charset="0"/>
                  <a:ea typeface="Kozuka Mincho Pro B" pitchFamily="18" charset="-128"/>
                </a:rPr>
                <a:t>幫你</a:t>
              </a:r>
              <a:endParaRPr lang="en-US" altLang="zh-TW" sz="4000" b="1" dirty="0">
                <a:latin typeface="Adobe Garamond Pro" pitchFamily="18" charset="0"/>
                <a:ea typeface="Kozuka Mincho Pro B" pitchFamily="18" charset="-128"/>
              </a:endParaRPr>
            </a:p>
          </p:txBody>
        </p:sp>
        <p:sp>
          <p:nvSpPr>
            <p:cNvPr id="33" name="원호 26">
              <a:extLst>
                <a:ext uri="{FF2B5EF4-FFF2-40B4-BE49-F238E27FC236}">
                  <a16:creationId xmlns:a16="http://schemas.microsoft.com/office/drawing/2014/main" id="{B8610BAF-A87F-8761-F737-2766DB367C54}"/>
                </a:ext>
              </a:extLst>
            </p:cNvPr>
            <p:cNvSpPr/>
            <p:nvPr/>
          </p:nvSpPr>
          <p:spPr>
            <a:xfrm>
              <a:off x="4699540" y="2037638"/>
              <a:ext cx="2373819" cy="2224314"/>
            </a:xfrm>
            <a:prstGeom prst="arc">
              <a:avLst>
                <a:gd name="adj1" fmla="val 16200000"/>
                <a:gd name="adj2" fmla="val 11013480"/>
              </a:avLst>
            </a:prstGeom>
            <a:ln w="127000" cap="rnd">
              <a:solidFill>
                <a:srgbClr val="FCD8D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9837846-9251-2917-92B3-F8830FB21328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4333016" y="3287358"/>
            <a:ext cx="2201136" cy="40005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F8E9E36-0980-9CE9-BCB6-A7537E7F4ACD}"/>
              </a:ext>
            </a:extLst>
          </p:cNvPr>
          <p:cNvSpPr txBox="1"/>
          <p:nvPr/>
        </p:nvSpPr>
        <p:spPr>
          <a:xfrm>
            <a:off x="6534152" y="3025748"/>
            <a:ext cx="5496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想了解品牌有無動物實驗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C031E14-D0C5-5F05-109A-0A745341C80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333016" y="3687413"/>
            <a:ext cx="2201136" cy="11003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BD0B39-476D-1CA0-22E9-F21C6B5CB24F}"/>
              </a:ext>
            </a:extLst>
          </p:cNvPr>
          <p:cNvSpPr txBox="1"/>
          <p:nvPr/>
        </p:nvSpPr>
        <p:spPr>
          <a:xfrm>
            <a:off x="6534152" y="3760251"/>
            <a:ext cx="48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關注和對友善動物有興趣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24B82F-C3AA-2641-7506-D482FE24AA0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333016" y="2521696"/>
            <a:ext cx="2201136" cy="116571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5EC861-FE29-7B25-482C-D78632C03E98}"/>
              </a:ext>
            </a:extLst>
          </p:cNvPr>
          <p:cNvSpPr txBox="1"/>
          <p:nvPr/>
        </p:nvSpPr>
        <p:spPr>
          <a:xfrm>
            <a:off x="6534152" y="4526157"/>
            <a:ext cx="5849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願意協助好好愛牠協會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A185EC-2819-F279-8882-585D7C25F921}"/>
              </a:ext>
            </a:extLst>
          </p:cNvPr>
          <p:cNvSpPr txBox="1"/>
          <p:nvPr/>
        </p:nvSpPr>
        <p:spPr>
          <a:xfrm>
            <a:off x="6534152" y="2260086"/>
            <a:ext cx="5496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原本就使用無動物實驗產品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3ACC304E-DBA3-1468-ED02-033B8E5F8AAA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4333016" y="3687413"/>
            <a:ext cx="2201136" cy="3344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5C9CFD-7A23-79B6-3C2F-4551D8161931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5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85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8">
            <a:extLst>
              <a:ext uri="{FF2B5EF4-FFF2-40B4-BE49-F238E27FC236}">
                <a16:creationId xmlns:a16="http://schemas.microsoft.com/office/drawing/2014/main" id="{47A78789-B1E2-FFF9-B9C4-1E684CC5A1A0}"/>
              </a:ext>
            </a:extLst>
          </p:cNvPr>
          <p:cNvGrpSpPr/>
          <p:nvPr/>
        </p:nvGrpSpPr>
        <p:grpSpPr>
          <a:xfrm>
            <a:off x="3689420" y="1362306"/>
            <a:ext cx="4501129" cy="4321277"/>
            <a:chOff x="3882048" y="1399093"/>
            <a:chExt cx="4607977" cy="4635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자유형: 도형 5">
              <a:extLst>
                <a:ext uri="{FF2B5EF4-FFF2-40B4-BE49-F238E27FC236}">
                  <a16:creationId xmlns:a16="http://schemas.microsoft.com/office/drawing/2014/main" id="{8D15EA12-74B0-1E59-F590-050A3658819A}"/>
                </a:ext>
              </a:extLst>
            </p:cNvPr>
            <p:cNvSpPr/>
            <p:nvPr/>
          </p:nvSpPr>
          <p:spPr>
            <a:xfrm rot="5400000">
              <a:off x="5207416" y="1406806"/>
              <a:ext cx="2178122" cy="2162695"/>
            </a:xfrm>
            <a:custGeom>
              <a:avLst/>
              <a:gdLst>
                <a:gd name="connsiteX0" fmla="*/ 1089061 w 2178122"/>
                <a:gd name="connsiteY0" fmla="*/ 0 h 2162695"/>
                <a:gd name="connsiteX1" fmla="*/ 2178122 w 2178122"/>
                <a:gd name="connsiteY1" fmla="*/ 1089061 h 2162695"/>
                <a:gd name="connsiteX2" fmla="*/ 2177343 w 2178122"/>
                <a:gd name="connsiteY2" fmla="*/ 1104488 h 2162695"/>
                <a:gd name="connsiteX3" fmla="*/ 2113098 w 2178122"/>
                <a:gd name="connsiteY3" fmla="*/ 1094683 h 2162695"/>
                <a:gd name="connsiteX4" fmla="*/ 2001748 w 2178122"/>
                <a:gd name="connsiteY4" fmla="*/ 1089060 h 2162695"/>
                <a:gd name="connsiteX5" fmla="*/ 918310 w 2178122"/>
                <a:gd name="connsiteY5" fmla="*/ 2066771 h 2162695"/>
                <a:gd name="connsiteX6" fmla="*/ 913466 w 2178122"/>
                <a:gd name="connsiteY6" fmla="*/ 2162695 h 2162695"/>
                <a:gd name="connsiteX7" fmla="*/ 869577 w 2178122"/>
                <a:gd name="connsiteY7" fmla="*/ 2155996 h 2162695"/>
                <a:gd name="connsiteX8" fmla="*/ 0 w 2178122"/>
                <a:gd name="connsiteY8" fmla="*/ 1089061 h 2162695"/>
                <a:gd name="connsiteX9" fmla="*/ 1089061 w 2178122"/>
                <a:gd name="connsiteY9" fmla="*/ 0 h 2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8122" h="2162695">
                  <a:moveTo>
                    <a:pt x="1089061" y="0"/>
                  </a:moveTo>
                  <a:cubicBezTo>
                    <a:pt x="1690533" y="0"/>
                    <a:pt x="2178122" y="487589"/>
                    <a:pt x="2178122" y="1089061"/>
                  </a:cubicBezTo>
                  <a:lnTo>
                    <a:pt x="2177343" y="1104488"/>
                  </a:lnTo>
                  <a:lnTo>
                    <a:pt x="2113098" y="1094683"/>
                  </a:lnTo>
                  <a:cubicBezTo>
                    <a:pt x="2076487" y="1090965"/>
                    <a:pt x="2039340" y="1089060"/>
                    <a:pt x="2001748" y="1089060"/>
                  </a:cubicBezTo>
                  <a:cubicBezTo>
                    <a:pt x="1437868" y="1089060"/>
                    <a:pt x="974081" y="1517605"/>
                    <a:pt x="918310" y="2066771"/>
                  </a:cubicBezTo>
                  <a:lnTo>
                    <a:pt x="913466" y="2162695"/>
                  </a:lnTo>
                  <a:lnTo>
                    <a:pt x="869577" y="2155996"/>
                  </a:lnTo>
                  <a:cubicBezTo>
                    <a:pt x="373311" y="2054445"/>
                    <a:pt x="0" y="1615349"/>
                    <a:pt x="0" y="1089061"/>
                  </a:cubicBezTo>
                  <a:cubicBezTo>
                    <a:pt x="0" y="487589"/>
                    <a:pt x="487589" y="0"/>
                    <a:pt x="1089061" y="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7">
              <a:extLst>
                <a:ext uri="{FF2B5EF4-FFF2-40B4-BE49-F238E27FC236}">
                  <a16:creationId xmlns:a16="http://schemas.microsoft.com/office/drawing/2014/main" id="{36DD5854-C48A-DE83-22D0-79B4A07DF77B}"/>
                </a:ext>
              </a:extLst>
            </p:cNvPr>
            <p:cNvSpPr/>
            <p:nvPr/>
          </p:nvSpPr>
          <p:spPr>
            <a:xfrm>
              <a:off x="3882048" y="2530074"/>
              <a:ext cx="2178122" cy="2162695"/>
            </a:xfrm>
            <a:custGeom>
              <a:avLst/>
              <a:gdLst>
                <a:gd name="connsiteX0" fmla="*/ 1089061 w 2178122"/>
                <a:gd name="connsiteY0" fmla="*/ 0 h 2162695"/>
                <a:gd name="connsiteX1" fmla="*/ 2178122 w 2178122"/>
                <a:gd name="connsiteY1" fmla="*/ 1089061 h 2162695"/>
                <a:gd name="connsiteX2" fmla="*/ 2177343 w 2178122"/>
                <a:gd name="connsiteY2" fmla="*/ 1104488 h 2162695"/>
                <a:gd name="connsiteX3" fmla="*/ 2113098 w 2178122"/>
                <a:gd name="connsiteY3" fmla="*/ 1094683 h 2162695"/>
                <a:gd name="connsiteX4" fmla="*/ 2001748 w 2178122"/>
                <a:gd name="connsiteY4" fmla="*/ 1089060 h 2162695"/>
                <a:gd name="connsiteX5" fmla="*/ 918310 w 2178122"/>
                <a:gd name="connsiteY5" fmla="*/ 2066771 h 2162695"/>
                <a:gd name="connsiteX6" fmla="*/ 913466 w 2178122"/>
                <a:gd name="connsiteY6" fmla="*/ 2162695 h 2162695"/>
                <a:gd name="connsiteX7" fmla="*/ 869577 w 2178122"/>
                <a:gd name="connsiteY7" fmla="*/ 2155996 h 2162695"/>
                <a:gd name="connsiteX8" fmla="*/ 0 w 2178122"/>
                <a:gd name="connsiteY8" fmla="*/ 1089061 h 2162695"/>
                <a:gd name="connsiteX9" fmla="*/ 1089061 w 2178122"/>
                <a:gd name="connsiteY9" fmla="*/ 0 h 2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8122" h="2162695">
                  <a:moveTo>
                    <a:pt x="1089061" y="0"/>
                  </a:moveTo>
                  <a:cubicBezTo>
                    <a:pt x="1690533" y="0"/>
                    <a:pt x="2178122" y="487589"/>
                    <a:pt x="2178122" y="1089061"/>
                  </a:cubicBezTo>
                  <a:lnTo>
                    <a:pt x="2177343" y="1104488"/>
                  </a:lnTo>
                  <a:lnTo>
                    <a:pt x="2113098" y="1094683"/>
                  </a:lnTo>
                  <a:cubicBezTo>
                    <a:pt x="2076487" y="1090965"/>
                    <a:pt x="2039340" y="1089060"/>
                    <a:pt x="2001748" y="1089060"/>
                  </a:cubicBezTo>
                  <a:cubicBezTo>
                    <a:pt x="1437868" y="1089060"/>
                    <a:pt x="974081" y="1517605"/>
                    <a:pt x="918310" y="2066771"/>
                  </a:cubicBezTo>
                  <a:lnTo>
                    <a:pt x="913466" y="2162695"/>
                  </a:lnTo>
                  <a:lnTo>
                    <a:pt x="869577" y="2155996"/>
                  </a:lnTo>
                  <a:cubicBezTo>
                    <a:pt x="373311" y="2054445"/>
                    <a:pt x="0" y="1615349"/>
                    <a:pt x="0" y="1089061"/>
                  </a:cubicBezTo>
                  <a:cubicBezTo>
                    <a:pt x="0" y="487589"/>
                    <a:pt x="487589" y="0"/>
                    <a:pt x="1089061" y="0"/>
                  </a:cubicBezTo>
                  <a:close/>
                </a:path>
              </a:pathLst>
            </a:custGeom>
            <a:solidFill>
              <a:srgbClr val="FCD8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C9074"/>
                </a:solidFill>
              </a:endParaRPr>
            </a:p>
          </p:txBody>
        </p:sp>
        <p:sp>
          <p:nvSpPr>
            <p:cNvPr id="7" name="자유형: 도형 8">
              <a:extLst>
                <a:ext uri="{FF2B5EF4-FFF2-40B4-BE49-F238E27FC236}">
                  <a16:creationId xmlns:a16="http://schemas.microsoft.com/office/drawing/2014/main" id="{50CC86C0-0161-E356-6A31-B0886A05E75F}"/>
                </a:ext>
              </a:extLst>
            </p:cNvPr>
            <p:cNvSpPr/>
            <p:nvPr/>
          </p:nvSpPr>
          <p:spPr>
            <a:xfrm rot="16200000">
              <a:off x="4971109" y="3864002"/>
              <a:ext cx="2178122" cy="2162695"/>
            </a:xfrm>
            <a:custGeom>
              <a:avLst/>
              <a:gdLst>
                <a:gd name="connsiteX0" fmla="*/ 1089061 w 2178122"/>
                <a:gd name="connsiteY0" fmla="*/ 0 h 2162695"/>
                <a:gd name="connsiteX1" fmla="*/ 2178122 w 2178122"/>
                <a:gd name="connsiteY1" fmla="*/ 1089061 h 2162695"/>
                <a:gd name="connsiteX2" fmla="*/ 2177343 w 2178122"/>
                <a:gd name="connsiteY2" fmla="*/ 1104488 h 2162695"/>
                <a:gd name="connsiteX3" fmla="*/ 2113098 w 2178122"/>
                <a:gd name="connsiteY3" fmla="*/ 1094683 h 2162695"/>
                <a:gd name="connsiteX4" fmla="*/ 2001748 w 2178122"/>
                <a:gd name="connsiteY4" fmla="*/ 1089060 h 2162695"/>
                <a:gd name="connsiteX5" fmla="*/ 918310 w 2178122"/>
                <a:gd name="connsiteY5" fmla="*/ 2066771 h 2162695"/>
                <a:gd name="connsiteX6" fmla="*/ 913466 w 2178122"/>
                <a:gd name="connsiteY6" fmla="*/ 2162695 h 2162695"/>
                <a:gd name="connsiteX7" fmla="*/ 869577 w 2178122"/>
                <a:gd name="connsiteY7" fmla="*/ 2155996 h 2162695"/>
                <a:gd name="connsiteX8" fmla="*/ 0 w 2178122"/>
                <a:gd name="connsiteY8" fmla="*/ 1089061 h 2162695"/>
                <a:gd name="connsiteX9" fmla="*/ 1089061 w 2178122"/>
                <a:gd name="connsiteY9" fmla="*/ 0 h 2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8122" h="2162695">
                  <a:moveTo>
                    <a:pt x="1089061" y="0"/>
                  </a:moveTo>
                  <a:cubicBezTo>
                    <a:pt x="1690533" y="0"/>
                    <a:pt x="2178122" y="487589"/>
                    <a:pt x="2178122" y="1089061"/>
                  </a:cubicBezTo>
                  <a:lnTo>
                    <a:pt x="2177343" y="1104488"/>
                  </a:lnTo>
                  <a:lnTo>
                    <a:pt x="2113098" y="1094683"/>
                  </a:lnTo>
                  <a:cubicBezTo>
                    <a:pt x="2076487" y="1090965"/>
                    <a:pt x="2039340" y="1089060"/>
                    <a:pt x="2001748" y="1089060"/>
                  </a:cubicBezTo>
                  <a:cubicBezTo>
                    <a:pt x="1437868" y="1089060"/>
                    <a:pt x="974081" y="1517605"/>
                    <a:pt x="918310" y="2066771"/>
                  </a:cubicBezTo>
                  <a:lnTo>
                    <a:pt x="913466" y="2162695"/>
                  </a:lnTo>
                  <a:lnTo>
                    <a:pt x="869577" y="2155996"/>
                  </a:lnTo>
                  <a:cubicBezTo>
                    <a:pt x="373311" y="2054445"/>
                    <a:pt x="0" y="1615349"/>
                    <a:pt x="0" y="1089061"/>
                  </a:cubicBezTo>
                  <a:cubicBezTo>
                    <a:pt x="0" y="487589"/>
                    <a:pt x="487589" y="0"/>
                    <a:pt x="1089061" y="0"/>
                  </a:cubicBezTo>
                  <a:close/>
                </a:path>
              </a:pathLst>
            </a:custGeom>
            <a:solidFill>
              <a:srgbClr val="FCD8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C9074"/>
                </a:solidFill>
              </a:endParaRPr>
            </a:p>
          </p:txBody>
        </p:sp>
        <p:sp>
          <p:nvSpPr>
            <p:cNvPr id="8" name="자유형: 도형 9">
              <a:extLst>
                <a:ext uri="{FF2B5EF4-FFF2-40B4-BE49-F238E27FC236}">
                  <a16:creationId xmlns:a16="http://schemas.microsoft.com/office/drawing/2014/main" id="{0511CD84-04E3-947E-7D12-7592CCA22515}"/>
                </a:ext>
              </a:extLst>
            </p:cNvPr>
            <p:cNvSpPr/>
            <p:nvPr/>
          </p:nvSpPr>
          <p:spPr>
            <a:xfrm rot="10800000">
              <a:off x="6311903" y="2774940"/>
              <a:ext cx="2178122" cy="2162695"/>
            </a:xfrm>
            <a:custGeom>
              <a:avLst/>
              <a:gdLst>
                <a:gd name="connsiteX0" fmla="*/ 1089061 w 2178122"/>
                <a:gd name="connsiteY0" fmla="*/ 0 h 2162695"/>
                <a:gd name="connsiteX1" fmla="*/ 2178122 w 2178122"/>
                <a:gd name="connsiteY1" fmla="*/ 1089061 h 2162695"/>
                <a:gd name="connsiteX2" fmla="*/ 2177343 w 2178122"/>
                <a:gd name="connsiteY2" fmla="*/ 1104488 h 2162695"/>
                <a:gd name="connsiteX3" fmla="*/ 2113098 w 2178122"/>
                <a:gd name="connsiteY3" fmla="*/ 1094683 h 2162695"/>
                <a:gd name="connsiteX4" fmla="*/ 2001748 w 2178122"/>
                <a:gd name="connsiteY4" fmla="*/ 1089060 h 2162695"/>
                <a:gd name="connsiteX5" fmla="*/ 918310 w 2178122"/>
                <a:gd name="connsiteY5" fmla="*/ 2066771 h 2162695"/>
                <a:gd name="connsiteX6" fmla="*/ 913466 w 2178122"/>
                <a:gd name="connsiteY6" fmla="*/ 2162695 h 2162695"/>
                <a:gd name="connsiteX7" fmla="*/ 869577 w 2178122"/>
                <a:gd name="connsiteY7" fmla="*/ 2155996 h 2162695"/>
                <a:gd name="connsiteX8" fmla="*/ 0 w 2178122"/>
                <a:gd name="connsiteY8" fmla="*/ 1089061 h 2162695"/>
                <a:gd name="connsiteX9" fmla="*/ 1089061 w 2178122"/>
                <a:gd name="connsiteY9" fmla="*/ 0 h 216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8122" h="2162695">
                  <a:moveTo>
                    <a:pt x="1089061" y="0"/>
                  </a:moveTo>
                  <a:cubicBezTo>
                    <a:pt x="1690533" y="0"/>
                    <a:pt x="2178122" y="487589"/>
                    <a:pt x="2178122" y="1089061"/>
                  </a:cubicBezTo>
                  <a:lnTo>
                    <a:pt x="2177343" y="1104488"/>
                  </a:lnTo>
                  <a:lnTo>
                    <a:pt x="2113098" y="1094683"/>
                  </a:lnTo>
                  <a:cubicBezTo>
                    <a:pt x="2076487" y="1090965"/>
                    <a:pt x="2039340" y="1089060"/>
                    <a:pt x="2001748" y="1089060"/>
                  </a:cubicBezTo>
                  <a:cubicBezTo>
                    <a:pt x="1437868" y="1089060"/>
                    <a:pt x="974081" y="1517605"/>
                    <a:pt x="918310" y="2066771"/>
                  </a:cubicBezTo>
                  <a:lnTo>
                    <a:pt x="913466" y="2162695"/>
                  </a:lnTo>
                  <a:lnTo>
                    <a:pt x="869577" y="2155996"/>
                  </a:lnTo>
                  <a:cubicBezTo>
                    <a:pt x="373311" y="2054445"/>
                    <a:pt x="0" y="1615349"/>
                    <a:pt x="0" y="1089061"/>
                  </a:cubicBezTo>
                  <a:cubicBezTo>
                    <a:pt x="0" y="487589"/>
                    <a:pt x="487589" y="0"/>
                    <a:pt x="1089061" y="0"/>
                  </a:cubicBez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TextBox 43">
              <a:extLst>
                <a:ext uri="{FF2B5EF4-FFF2-40B4-BE49-F238E27FC236}">
                  <a16:creationId xmlns:a16="http://schemas.microsoft.com/office/drawing/2014/main" id="{DD0DF173-D6A6-E46F-3926-26AE420347FC}"/>
                </a:ext>
              </a:extLst>
            </p:cNvPr>
            <p:cNvSpPr txBox="1"/>
            <p:nvPr/>
          </p:nvSpPr>
          <p:spPr>
            <a:xfrm>
              <a:off x="4099474" y="2750510"/>
              <a:ext cx="1155485" cy="156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/>
                <a:t>S</a:t>
              </a:r>
            </a:p>
            <a:p>
              <a:pPr algn="ctr"/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優勢</a:t>
              </a:r>
              <a:endParaRPr lang="en-US" altLang="ko-KR" sz="1200" b="1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44">
              <a:extLst>
                <a:ext uri="{FF2B5EF4-FFF2-40B4-BE49-F238E27FC236}">
                  <a16:creationId xmlns:a16="http://schemas.microsoft.com/office/drawing/2014/main" id="{FD976B00-BD6D-37FD-4578-2B2F828D045F}"/>
                </a:ext>
              </a:extLst>
            </p:cNvPr>
            <p:cNvSpPr txBox="1"/>
            <p:nvPr/>
          </p:nvSpPr>
          <p:spPr>
            <a:xfrm>
              <a:off x="5907310" y="1709557"/>
              <a:ext cx="1415119" cy="1565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rgbClr val="FCD8D1"/>
                  </a:solidFill>
                </a:rPr>
                <a:t>W</a:t>
              </a:r>
              <a:endParaRPr lang="en-US" altLang="ko-KR" sz="6000" b="1" dirty="0">
                <a:solidFill>
                  <a:srgbClr val="FCD8D1"/>
                </a:solidFill>
              </a:endParaRPr>
            </a:p>
            <a:p>
              <a:pPr algn="ctr"/>
              <a:r>
                <a:rPr lang="zh-TW" altLang="en-US" sz="1600" b="1" dirty="0">
                  <a:solidFill>
                    <a:srgbClr val="FCD8D1"/>
                  </a:solidFill>
                  <a:latin typeface="微軟正黑體" pitchFamily="34" charset="-120"/>
                  <a:ea typeface="微軟正黑體" pitchFamily="34" charset="-120"/>
                </a:rPr>
                <a:t>劣勢</a:t>
              </a:r>
              <a:endParaRPr lang="en-US" altLang="ko-KR" sz="1600" b="1" dirty="0">
                <a:solidFill>
                  <a:srgbClr val="FCD8D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050" dirty="0">
                <a:solidFill>
                  <a:srgbClr val="3C9074"/>
                </a:solidFill>
              </a:endParaRPr>
            </a:p>
          </p:txBody>
        </p:sp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id="{754A5A79-96C5-22E2-B65C-143781EC3BC6}"/>
                </a:ext>
              </a:extLst>
            </p:cNvPr>
            <p:cNvSpPr txBox="1"/>
            <p:nvPr/>
          </p:nvSpPr>
          <p:spPr>
            <a:xfrm>
              <a:off x="5157991" y="4420374"/>
              <a:ext cx="1371489" cy="143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/>
                <a:t>O</a:t>
              </a:r>
              <a:endParaRPr lang="en-US" altLang="ko-KR" sz="6000" b="1" dirty="0"/>
            </a:p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latin typeface="微軟正黑體" pitchFamily="34" charset="-120"/>
                  <a:ea typeface="微軟正黑體" pitchFamily="34" charset="-120"/>
                </a:rPr>
                <a:t>機會</a:t>
              </a:r>
              <a:endParaRPr lang="ko-KR" altLang="en-US" sz="1100" b="1" dirty="0">
                <a:latin typeface="微軟正黑體" pitchFamily="34" charset="-120"/>
              </a:endParaRPr>
            </a:p>
          </p:txBody>
        </p:sp>
        <p:sp>
          <p:nvSpPr>
            <p:cNvPr id="12" name="TextBox 46">
              <a:extLst>
                <a:ext uri="{FF2B5EF4-FFF2-40B4-BE49-F238E27FC236}">
                  <a16:creationId xmlns:a16="http://schemas.microsoft.com/office/drawing/2014/main" id="{467F268C-5AEC-89F0-360C-FE0F5259A4B0}"/>
                </a:ext>
              </a:extLst>
            </p:cNvPr>
            <p:cNvSpPr txBox="1"/>
            <p:nvPr/>
          </p:nvSpPr>
          <p:spPr>
            <a:xfrm>
              <a:off x="7095040" y="3292755"/>
              <a:ext cx="1294354" cy="143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rgbClr val="FCD8D1"/>
                  </a:solidFill>
                </a:rPr>
                <a:t>T</a:t>
              </a:r>
              <a:endParaRPr lang="en-US" altLang="ko-KR" sz="6000" b="1" dirty="0">
                <a:solidFill>
                  <a:srgbClr val="FCD8D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600" b="1" dirty="0">
                  <a:solidFill>
                    <a:srgbClr val="FCD8D1"/>
                  </a:solidFill>
                  <a:latin typeface="微軟正黑體" pitchFamily="34" charset="-120"/>
                  <a:ea typeface="微軟正黑體" pitchFamily="34" charset="-120"/>
                </a:rPr>
                <a:t>威脅</a:t>
              </a:r>
              <a:endParaRPr lang="ko-KR" altLang="en-US" sz="1600" b="1" dirty="0">
                <a:solidFill>
                  <a:srgbClr val="FCD8D1"/>
                </a:solidFill>
                <a:latin typeface="微軟正黑體" pitchFamily="34" charset="-120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24F45744-FC14-5212-B30D-8F58C570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337066"/>
            <a:ext cx="1333500" cy="7239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FA077D2-813F-A458-4FA0-CCA29E6AE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3" t="77916" r="8672" b="7639"/>
          <a:stretch/>
        </p:blipFill>
        <p:spPr>
          <a:xfrm>
            <a:off x="9791699" y="6362699"/>
            <a:ext cx="2419350" cy="9906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0A1A04D-B7C7-A905-E5C6-D69060963758}"/>
              </a:ext>
            </a:extLst>
          </p:cNvPr>
          <p:cNvSpPr txBox="1"/>
          <p:nvPr/>
        </p:nvSpPr>
        <p:spPr>
          <a:xfrm>
            <a:off x="782529" y="1362305"/>
            <a:ext cx="6105524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好好愛牠協會</a:t>
            </a: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資訊較為準確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多樣化</a:t>
            </a: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的功能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電腦手機皆可使用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臺灣</a:t>
            </a: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有的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zh-TW" altLang="en-US" sz="20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C48D1F5-5235-61F9-D1F2-F89F2F655227}"/>
              </a:ext>
            </a:extLst>
          </p:cNvPr>
          <p:cNvSpPr txBox="1"/>
          <p:nvPr/>
        </p:nvSpPr>
        <p:spPr>
          <a:xfrm>
            <a:off x="782529" y="4342613"/>
            <a:ext cx="5509709" cy="188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提供多國語言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掃描其他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民生用品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與更多的協會或廠商合作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提供原材料的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無動物實驗證明</a:t>
            </a:r>
            <a:endParaRPr lang="zh-TW" altLang="en-US" sz="18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3DA00B-FAA1-9CB2-91D0-FE1868E3F81B}"/>
              </a:ext>
            </a:extLst>
          </p:cNvPr>
          <p:cNvSpPr txBox="1"/>
          <p:nvPr/>
        </p:nvSpPr>
        <p:spPr>
          <a:xfrm>
            <a:off x="7726157" y="1362305"/>
            <a:ext cx="6105524" cy="95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技術不夠純熟可能會有漏洞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不包含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</a:t>
            </a:r>
            <a:r>
              <a:rPr lang="zh-TW" altLang="en-US" sz="2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素認證</a:t>
            </a:r>
            <a:r>
              <a:rPr lang="zh-TW" altLang="en-US" sz="2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endParaRPr lang="zh-TW" alt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6D8924F-30E2-E32B-ED5E-D98F4051DAA9}"/>
              </a:ext>
            </a:extLst>
          </p:cNvPr>
          <p:cNvSpPr txBox="1"/>
          <p:nvPr/>
        </p:nvSpPr>
        <p:spPr>
          <a:xfrm>
            <a:off x="7732269" y="4541700"/>
            <a:ext cx="4591943" cy="805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與相似的平台相比還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未有知名度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關注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無動物實驗議題的人還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不廣泛 </a:t>
            </a:r>
            <a:endParaRPr lang="zh-TW" altLang="en-US" sz="1800" b="1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頁尾版面配置區 32">
            <a:extLst>
              <a:ext uri="{FF2B5EF4-FFF2-40B4-BE49-F238E27FC236}">
                <a16:creationId xmlns:a16="http://schemas.microsoft.com/office/drawing/2014/main" id="{D593D0FB-0AD9-9775-29E3-B7B59776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李苡稜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-P.1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FFA722-695B-EB06-6BC7-1EF3793EA487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6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1FE7274C-7A54-853D-F21A-5261E6C17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5949" r="85390" b="83496"/>
          <a:stretch/>
        </p:blipFill>
        <p:spPr>
          <a:xfrm>
            <a:off x="648970" y="292676"/>
            <a:ext cx="1333500" cy="7239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20B57A2-8E7D-60B6-D226-48E97988EC97}"/>
              </a:ext>
            </a:extLst>
          </p:cNvPr>
          <p:cNvSpPr/>
          <p:nvPr/>
        </p:nvSpPr>
        <p:spPr>
          <a:xfrm>
            <a:off x="716592" y="789019"/>
            <a:ext cx="59786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4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zh-TW" altLang="en-US" sz="4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4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zh-TW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頁尾版面配置區 32">
            <a:extLst>
              <a:ext uri="{FF2B5EF4-FFF2-40B4-BE49-F238E27FC236}">
                <a16:creationId xmlns:a16="http://schemas.microsoft.com/office/drawing/2014/main" id="{41447DD5-94F5-9009-CB62-195B2DC8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1862"/>
            <a:ext cx="4114800" cy="365125"/>
          </a:xfrm>
        </p:spPr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報告人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</a:t>
            </a:r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 李苡稜       系統手冊</a:t>
            </a:r>
            <a:r>
              <a:rPr lang="en-US" altLang="zh-TW" dirty="0">
                <a:solidFill>
                  <a:prstClr val="black">
                    <a:tint val="75000"/>
                  </a:prstClr>
                </a:solidFill>
              </a:rPr>
              <a:t>-P.2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C786D03-5619-AA88-1AFD-71833A1E2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15181"/>
              </p:ext>
            </p:extLst>
          </p:nvPr>
        </p:nvGraphicFramePr>
        <p:xfrm>
          <a:off x="1063624" y="1542974"/>
          <a:ext cx="10371292" cy="475149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92823">
                  <a:extLst>
                    <a:ext uri="{9D8B030D-6E8A-4147-A177-3AD203B41FA5}">
                      <a16:colId xmlns:a16="http://schemas.microsoft.com/office/drawing/2014/main" val="3988265586"/>
                    </a:ext>
                  </a:extLst>
                </a:gridCol>
                <a:gridCol w="2592823">
                  <a:extLst>
                    <a:ext uri="{9D8B030D-6E8A-4147-A177-3AD203B41FA5}">
                      <a16:colId xmlns:a16="http://schemas.microsoft.com/office/drawing/2014/main" val="3600223089"/>
                    </a:ext>
                  </a:extLst>
                </a:gridCol>
                <a:gridCol w="2592823">
                  <a:extLst>
                    <a:ext uri="{9D8B030D-6E8A-4147-A177-3AD203B41FA5}">
                      <a16:colId xmlns:a16="http://schemas.microsoft.com/office/drawing/2014/main" val="2595334041"/>
                    </a:ext>
                  </a:extLst>
                </a:gridCol>
                <a:gridCol w="2592823">
                  <a:extLst>
                    <a:ext uri="{9D8B030D-6E8A-4147-A177-3AD203B41FA5}">
                      <a16:colId xmlns:a16="http://schemas.microsoft.com/office/drawing/2014/main" val="3201836924"/>
                    </a:ext>
                  </a:extLst>
                </a:gridCol>
              </a:tblGrid>
              <a:tr h="785707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800" b="1" kern="1200" dirty="0">
                          <a:solidFill>
                            <a:srgbClr val="000000"/>
                          </a:solidFill>
                          <a:latin typeface="Adobe Garamond Pro" pitchFamily="18" charset="0"/>
                          <a:ea typeface="Kozuka Mincho Pro B" pitchFamily="18" charset="-128"/>
                          <a:cs typeface="+mn-cs"/>
                        </a:rPr>
                        <a:t>Bunny</a:t>
                      </a:r>
                      <a:r>
                        <a:rPr lang="zh-TW" altLang="en-US" sz="2800" b="1" kern="1200" dirty="0">
                          <a:solidFill>
                            <a:srgbClr val="000000"/>
                          </a:solidFill>
                          <a:latin typeface="Adobe Garamond Pro" pitchFamily="18" charset="0"/>
                          <a:ea typeface="Kozuka Mincho Pro B" pitchFamily="18" charset="-128"/>
                          <a:cs typeface="+mn-cs"/>
                        </a:rPr>
                        <a:t>幫你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800" b="1" kern="1200" dirty="0" err="1">
                          <a:solidFill>
                            <a:srgbClr val="000000"/>
                          </a:solidFill>
                          <a:latin typeface="Adobe Garamond Pro" pitchFamily="18" charset="0"/>
                          <a:ea typeface="Kozuka Mincho Pro B" pitchFamily="18" charset="-128"/>
                          <a:cs typeface="+mn-cs"/>
                        </a:rPr>
                        <a:t>Ralphy</a:t>
                      </a:r>
                      <a:endParaRPr lang="zh-TW" altLang="en-US" sz="2800" b="1" kern="1200" dirty="0">
                        <a:solidFill>
                          <a:srgbClr val="000000"/>
                        </a:solidFill>
                        <a:latin typeface="Adobe Garamond Pro" pitchFamily="18" charset="0"/>
                        <a:ea typeface="Kozuka Mincho Pro B" pitchFamily="18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2400" b="1" kern="1200" dirty="0">
                          <a:solidFill>
                            <a:srgbClr val="000000"/>
                          </a:solidFill>
                          <a:latin typeface="Adobe Garamond Pro" pitchFamily="18" charset="0"/>
                          <a:ea typeface="Kozuka Mincho Pro B" pitchFamily="18" charset="-128"/>
                          <a:cs typeface="+mn-cs"/>
                        </a:rPr>
                        <a:t>Choose Cruelty Free</a:t>
                      </a:r>
                      <a:endParaRPr lang="zh-TW" altLang="en-US" sz="2400" b="1" kern="1200" dirty="0">
                        <a:solidFill>
                          <a:srgbClr val="000000"/>
                        </a:solidFill>
                        <a:latin typeface="Adobe Garamond Pro" pitchFamily="18" charset="0"/>
                        <a:ea typeface="Kozuka Mincho Pro B" pitchFamily="18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65800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影像掃描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條碼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171025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領養管道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與好好愛牠協會合作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87400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活動資訊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與好好愛牠協會合作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628419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使用語言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繁中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632306"/>
                  </a:ext>
                </a:extLst>
              </a:tr>
              <a:tr h="7857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可用平台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網頁、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IOS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IOS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IOS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04265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982B9B1-BAE7-0B42-85A3-45CB5E2BDD3D}"/>
              </a:ext>
            </a:extLst>
          </p:cNvPr>
          <p:cNvSpPr txBox="1"/>
          <p:nvPr/>
        </p:nvSpPr>
        <p:spPr>
          <a:xfrm>
            <a:off x="11584085" y="630807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Adobe Garamond Pro" pitchFamily="18" charset="0"/>
                <a:ea typeface="Kozuka Mincho Pro B" pitchFamily="18" charset="-128"/>
              </a:rPr>
              <a:t>7</a:t>
            </a:r>
            <a:endParaRPr lang="zh-TW" altLang="en-US" sz="2400" b="1" dirty="0">
              <a:solidFill>
                <a:srgbClr val="000000"/>
              </a:solidFill>
              <a:latin typeface="Adobe Garamond Pro" pitchFamily="18" charset="0"/>
              <a:ea typeface="Kozuka Mincho Pro B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27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649</Words>
  <Application>Microsoft Office PowerPoint</Application>
  <PresentationFormat>寬螢幕</PresentationFormat>
  <Paragraphs>201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微軟正黑體</vt:lpstr>
      <vt:lpstr>Adobe Garamond Pro</vt:lpstr>
      <vt:lpstr>Arial</vt:lpstr>
      <vt:lpstr>Arial Black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Peko Hong</dc:creator>
  <cp:lastModifiedBy>Peko Hong</cp:lastModifiedBy>
  <cp:revision>49</cp:revision>
  <dcterms:created xsi:type="dcterms:W3CDTF">2022-05-12T14:27:03Z</dcterms:created>
  <dcterms:modified xsi:type="dcterms:W3CDTF">2022-05-26T02:10:25Z</dcterms:modified>
</cp:coreProperties>
</file>